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slideMasters/slideMaster29.xml" ContentType="application/vnd.openxmlformats-officedocument.presentationml.slideMaster+xml"/>
  <Override PartName="/ppt/slides/slide29.xml" ContentType="application/vnd.openxmlformats-officedocument.presentationml.slide+xml"/>
  <Override PartName="/ppt/slideMasters/slideMaster30.xml" ContentType="application/vnd.openxmlformats-officedocument.presentationml.slideMaster+xml"/>
  <Override PartName="/ppt/slides/slide30.xml" ContentType="application/vnd.openxmlformats-officedocument.presentationml.slide+xml"/>
  <Override PartName="/ppt/slideMasters/slideMaster31.xml" ContentType="application/vnd.openxmlformats-officedocument.presentationml.slideMaster+xml"/>
  <Override PartName="/ppt/slides/slide31.xml" ContentType="application/vnd.openxmlformats-officedocument.presentationml.slide+xml"/>
  <Override PartName="/ppt/slideMasters/slideMaster32.xml" ContentType="application/vnd.openxmlformats-officedocument.presentationml.slideMaster+xml"/>
  <Override PartName="/ppt/slides/slide32.xml" ContentType="application/vnd.openxmlformats-officedocument.presentationml.slide+xml"/>
  <Override PartName="/ppt/slideMasters/slideMaster33.xml" ContentType="application/vnd.openxmlformats-officedocument.presentationml.slideMaster+xml"/>
  <Override PartName="/ppt/slides/slide33.xml" ContentType="application/vnd.openxmlformats-officedocument.presentationml.slide+xml"/>
  <Override PartName="/ppt/slideMasters/slideMaster34.xml" ContentType="application/vnd.openxmlformats-officedocument.presentationml.slideMaster+xml"/>
  <Override PartName="/ppt/slides/slide34.xml" ContentType="application/vnd.openxmlformats-officedocument.presentationml.slide+xml"/>
  <Override PartName="/ppt/slideMasters/slideMaster35.xml" ContentType="application/vnd.openxmlformats-officedocument.presentationml.slideMaster+xml"/>
  <Override PartName="/ppt/slides/slide35.xml" ContentType="application/vnd.openxmlformats-officedocument.presentationml.slide+xml"/>
  <Override PartName="/ppt/slideMasters/slideMaster36.xml" ContentType="application/vnd.openxmlformats-officedocument.presentationml.slideMaster+xml"/>
  <Override PartName="/ppt/slides/slide36.xml" ContentType="application/vnd.openxmlformats-officedocument.presentationml.slide+xml"/>
  <Override PartName="/ppt/slideMasters/slideMaster37.xml" ContentType="application/vnd.openxmlformats-officedocument.presentationml.slideMaster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notesMasterIdLst>
    <p:notesMasterId r:id="rId3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2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9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3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0.xml"/>
		</Relationships>
</file>

<file path=ppt/notesSlides/_rels/notesSlide3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1.xml"/>
		</Relationships>
</file>

<file path=ppt/notesSlides/_rels/notesSlide3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2.xml"/>
		</Relationships>
</file>

<file path=ppt/notesSlides/_rels/notesSlide3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3.xml"/>
		</Relationships>
</file>

<file path=ppt/notesSlides/_rels/notesSlide3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4.xml"/>
		</Relationships>
</file>

<file path=ppt/notesSlides/_rels/notesSlide3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5.xml"/>
		</Relationships>
</file>

<file path=ppt/notesSlides/_rels/notesSlide3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6.xml"/>
		</Relationships>
</file>

<file path=ppt/notesSlides/_rels/notesSlide3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7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312E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3931920"/>
            <a:ext cx="9144000" cy="1211580"/>
          </a:xfrm>
          <a:prstGeom prst="rect">
            <a:avLst/>
          </a:prstGeom>
          <a:solidFill>
            <a:srgbClr val="0F172A"/>
          </a:solidFill>
          <a:ln w="12700">
            <a:solidFill>
              <a:srgbClr val="0F17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5029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800" kern="0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WORD LABS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6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Prefix: 'un-'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457200" y="23317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i="1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"not, opposite of"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29260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Origin: Old English: un-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57200" y="3429000"/>
            <a:ext cx="4023360" cy="347472"/>
          </a:xfrm>
          <a:prstGeom prst="rect">
            <a:avLst>
              <a:gd name="adj" fmla="val 15789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3429000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 — Morpheme Meaning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3566160"/>
            <a:ext cx="4023360" cy="347472"/>
          </a:xfrm>
          <a:prstGeom prst="rect">
            <a:avLst>
              <a:gd name="adj" fmla="val 15789"/>
            </a:avLst>
          </a:prstGeom>
          <a:solidFill>
            <a:srgbClr val="1E1B4B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3566160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2 — Dictation &amp; Breakdown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3703320"/>
            <a:ext cx="4023360" cy="347472"/>
          </a:xfrm>
          <a:prstGeom prst="rect">
            <a:avLst>
              <a:gd name="adj" fmla="val 15789"/>
            </a:avLst>
          </a:prstGeom>
          <a:solidFill>
            <a:srgbClr val="1E1B4B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3703320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3 — Dictation &amp; Word Matrix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401568"/>
            <a:ext cx="4023360" cy="347472"/>
          </a:xfrm>
          <a:prstGeom prst="rect">
            <a:avLst>
              <a:gd name="adj" fmla="val 15789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3401568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 — Morpheme Meaning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3785616"/>
            <a:ext cx="4023360" cy="347472"/>
          </a:xfrm>
          <a:prstGeom prst="rect">
            <a:avLst>
              <a:gd name="adj" fmla="val 15789"/>
            </a:avLst>
          </a:prstGeom>
          <a:solidFill>
            <a:srgbClr val="1E1B4B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3785616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2 — Dictation &amp; Breakdown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7200" y="4169664"/>
            <a:ext cx="4023360" cy="347472"/>
          </a:xfrm>
          <a:prstGeom prst="rect">
            <a:avLst>
              <a:gd name="adj" fmla="val 15789"/>
            </a:avLst>
          </a:prstGeom>
          <a:solidFill>
            <a:srgbClr val="1E1B4B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4169664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3 — Dictation &amp; Word Matrix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57200" y="40233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wordlabs.app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312E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1645920"/>
            <a:ext cx="1097280" cy="411480"/>
          </a:xfrm>
          <a:prstGeom prst="rect">
            <a:avLst>
              <a:gd name="adj" fmla="val 17778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64592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2148840"/>
            <a:ext cx="84124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Dictation &amp;</a:t>
            </a:r>
            <a:endParaRPr lang="en-US" sz="4400" dirty="0"/>
          </a:p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57200" y="34747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 → Write → Reveal → Check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F172A"/>
          </a:solidFill>
          <a:ln w="12700">
            <a:solidFill>
              <a:srgbClr val="0F172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Dictation — Listen &amp; Write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77240"/>
            <a:ext cx="8412480" cy="530352"/>
          </a:xfrm>
          <a:prstGeom prst="rect">
            <a:avLst>
              <a:gd name="adj" fmla="val 13793"/>
            </a:avLst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77240"/>
            <a:ext cx="82296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📢  Teacher reads aloud. Students write the sentence in their books.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65760" y="1600200"/>
            <a:ext cx="8412480" cy="0"/>
          </a:xfrm>
          <a:prstGeom prst="line">
            <a:avLst/>
          </a:prstGeom>
          <a:noFill/>
          <a:ln w="1905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194560"/>
            <a:ext cx="8412480" cy="0"/>
          </a:xfrm>
          <a:prstGeom prst="line">
            <a:avLst/>
          </a:prstGeom>
          <a:noFill/>
          <a:ln w="19050">
            <a:solidFill>
              <a:srgbClr val="E2E8F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65760" y="2788920"/>
            <a:ext cx="8412480" cy="0"/>
          </a:xfrm>
          <a:prstGeom prst="line">
            <a:avLst/>
          </a:prstGeom>
          <a:noFill/>
          <a:ln w="1905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338328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your sentence here ↑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011680" y="3822192"/>
            <a:ext cx="2286000" cy="658368"/>
          </a:xfrm>
          <a:prstGeom prst="rect">
            <a:avLst>
              <a:gd name="adj" fmla="val 13889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011680" y="3822192"/>
            <a:ext cx="2286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pPr algn="ctr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 focus words</a:t>
            </a:r>
            <a:endParaRPr lang="en-US" sz="2800" dirty="0"/>
          </a:p>
        </p:txBody>
      </p:sp>
      <p:sp>
        <p:nvSpPr>
          <p:cNvPr id="18" name="Shape 16"/>
          <p:cNvSpPr/>
          <p:nvPr/>
        </p:nvSpPr>
        <p:spPr>
          <a:xfrm>
            <a:off x="4846320" y="3822192"/>
            <a:ext cx="2286000" cy="658368"/>
          </a:xfrm>
          <a:prstGeom prst="rect">
            <a:avLst>
              <a:gd name="adj" fmla="val 13889"/>
            </a:avLst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4846320" y="3822192"/>
            <a:ext cx="2286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9240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pPr algn="ctr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 punctuation mark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Dictation — Reveal &amp; Underline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365760" y="74980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your sentence. Underline the focus words.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1188720"/>
            <a:ext cx="8412480" cy="1554480"/>
          </a:xfrm>
          <a:prstGeom prst="rect">
            <a:avLst>
              <a:gd name="adj" fmla="val 7059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8640" y="1261872"/>
            <a:ext cx="8046720" cy="14081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teacher asked us to </a:t>
            </a:r>
            <a:pPr algn="l" indent="0" marL="0">
              <a:buNone/>
            </a:pPr>
            <a:r>
              <a:rPr lang="en-US" sz="1800" b="1" dirty="0">
                <a:solidFill>
                  <a:srgbClr val="0D9488"/>
                </a:solidFill>
                <a:highlight>
                  <a:srgbClr val="CCFBF1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unlock</a:t>
            </a:r>
            <a:pPr algn="l" indent="0" marL="0">
              <a:buNone/>
            </a:pPr>
            <a:r>
              <a:rPr lang="en-US" sz="18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the puzzle and find the </a:t>
            </a:r>
            <a:pPr algn="l" indent="0" marL="0">
              <a:buNone/>
            </a:pPr>
            <a:r>
              <a:rPr lang="en-US" sz="1800" b="1" dirty="0">
                <a:solidFill>
                  <a:srgbClr val="0D9488"/>
                </a:solidFill>
                <a:highlight>
                  <a:srgbClr val="CCFBF1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unfinished</a:t>
            </a:r>
            <a:pPr algn="l" indent="0" marL="0">
              <a:buNone/>
            </a:pPr>
            <a:r>
              <a:rPr lang="en-US" sz="18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message inside.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365760" y="2852928"/>
            <a:ext cx="8412480" cy="475488"/>
          </a:xfrm>
          <a:prstGeom prst="rect">
            <a:avLst>
              <a:gd name="adj" fmla="val 15385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2920" y="285292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rewrite each focus word below with space between letters — leave room for your breakdown.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1737360" y="3456432"/>
            <a:ext cx="2560320" cy="1005840"/>
          </a:xfrm>
          <a:prstGeom prst="rect">
            <a:avLst>
              <a:gd name="adj" fmla="val 727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737360" y="3977640"/>
            <a:ext cx="256032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dash"/>
          </a:ln>
        </p:spPr>
      </p:sp>
      <p:sp>
        <p:nvSpPr>
          <p:cNvPr id="17" name="Text 15"/>
          <p:cNvSpPr/>
          <p:nvPr/>
        </p:nvSpPr>
        <p:spPr>
          <a:xfrm>
            <a:off x="1737360" y="3456432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unlock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737360" y="4005072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your breakdown below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572000" y="3456432"/>
            <a:ext cx="2560320" cy="1005840"/>
          </a:xfrm>
          <a:prstGeom prst="rect">
            <a:avLst>
              <a:gd name="adj" fmla="val 727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572000" y="3977640"/>
            <a:ext cx="256032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4572000" y="3456432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unfinished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572000" y="4005072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your breakdown below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Attempt (Word 1 of 2)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the morpheme breakdown, syllables, and phonemes for this word. Check your work on the next slides.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unlock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874520" y="2240280"/>
            <a:ext cx="6903720" cy="841248"/>
          </a:xfrm>
          <a:prstGeom prst="rect">
            <a:avLst>
              <a:gd name="adj" fmla="val 6522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17" name="Text 15"/>
          <p:cNvSpPr/>
          <p:nvPr/>
        </p:nvSpPr>
        <p:spPr>
          <a:xfrm>
            <a:off x="1874520" y="2240280"/>
            <a:ext cx="69037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1874520" y="3273552"/>
            <a:ext cx="6903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Morphemes Revealed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DDD6FE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4C1D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Check your morpheme breakdown. Morphemes are the meaningful parts.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unlock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opposite of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DDD6FE"/>
          </a:solidFill>
          <a:ln w="19050">
            <a:solidFill>
              <a:srgbClr val="7C3AE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lock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fasten with a lock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1874520" y="3273552"/>
            <a:ext cx="6903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9" name="Text 27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+ Syllables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Now check your syllable split. Syllables are the beats in the word.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unlock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opposite of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DDD6FE"/>
          </a:solidFill>
          <a:ln w="19050">
            <a:solidFill>
              <a:srgbClr val="7C3AE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lock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fasten with a lock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9992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9992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645152" y="3364992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57424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7424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lock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+ Phonemes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9D17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Now check your phonemes. Phonemes are the individual sounds.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unlock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opposite of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DDD6FE"/>
          </a:solidFill>
          <a:ln w="19050">
            <a:solidFill>
              <a:srgbClr val="7C3AE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lock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fasten with a lock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9992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9992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645152" y="3364992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57424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7424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lock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1874520" y="4096512"/>
            <a:ext cx="6903720" cy="658368"/>
          </a:xfrm>
          <a:prstGeom prst="rect">
            <a:avLst>
              <a:gd name="adj" fmla="val 8333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2427732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427732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3639312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639312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4850892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50892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6062472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062472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7274052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7274052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ck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Attempt (Word 2 of 2)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the morpheme breakdown, syllables, and phonemes for this word. Check your work on the next slides.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unfinished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874520" y="2240280"/>
            <a:ext cx="6903720" cy="841248"/>
          </a:xfrm>
          <a:prstGeom prst="rect">
            <a:avLst>
              <a:gd name="adj" fmla="val 6522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17" name="Text 15"/>
          <p:cNvSpPr/>
          <p:nvPr/>
        </p:nvSpPr>
        <p:spPr>
          <a:xfrm>
            <a:off x="1874520" y="2240280"/>
            <a:ext cx="69037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1874520" y="3273552"/>
            <a:ext cx="6903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Morphemes Revealed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DDD6FE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4C1D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Check your morpheme breakdown. Morphemes are the meaningful parts.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unfinished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2219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2219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2219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437083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37083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finish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37083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complete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65196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65196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ed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5196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past tense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8" name="Text 26"/>
          <p:cNvSpPr/>
          <p:nvPr/>
        </p:nvSpPr>
        <p:spPr>
          <a:xfrm>
            <a:off x="1874520" y="3273552"/>
            <a:ext cx="6903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32" name="Text 30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+ Syllables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Now check your syllable split. Syllables are the beats in the word.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unfinished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2219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2219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2219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437083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37083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finish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37083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complete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65196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65196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ed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5196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past tense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23134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3134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3959352" y="3364992"/>
            <a:ext cx="411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43708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3708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fin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6016752" y="3364992"/>
            <a:ext cx="411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64282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4282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ished</a:t>
            </a:r>
            <a:endParaRPr lang="en-US" sz="1400" dirty="0"/>
          </a:p>
        </p:txBody>
      </p:sp>
      <p:sp>
        <p:nvSpPr>
          <p:cNvPr id="36" name="Shape 34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39" name="Text 37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312E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1645920"/>
            <a:ext cx="1097280" cy="411480"/>
          </a:xfrm>
          <a:prstGeom prst="rect">
            <a:avLst>
              <a:gd name="adj" fmla="val 17778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64592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1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2148840"/>
            <a:ext cx="84124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 Meaning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57200" y="34747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Prefix 'un-' — not, opposite of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F172A"/>
          </a:solidFill>
          <a:ln w="12700">
            <a:solidFill>
              <a:srgbClr val="0F172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+ Phonemes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9D17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Now check your phonemes. Phonemes are the individual sounds.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unfinished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2219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2219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2219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437083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37083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finish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37083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complete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65196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65196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ed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5196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past tense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23134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3134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3959352" y="3364992"/>
            <a:ext cx="411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43708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3708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fin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6016752" y="3364992"/>
            <a:ext cx="411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64282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4282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ished</a:t>
            </a:r>
            <a:endParaRPr lang="en-US" sz="1400" dirty="0"/>
          </a:p>
        </p:txBody>
      </p:sp>
      <p:sp>
        <p:nvSpPr>
          <p:cNvPr id="36" name="Shape 34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1874520" y="4096512"/>
            <a:ext cx="6903720" cy="658368"/>
          </a:xfrm>
          <a:prstGeom prst="rect">
            <a:avLst>
              <a:gd name="adj" fmla="val 8333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951330" y="4169664"/>
            <a:ext cx="676656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1951330" y="4169664"/>
            <a:ext cx="67665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2677363" y="4169664"/>
            <a:ext cx="676656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2677363" y="4169664"/>
            <a:ext cx="67665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3403397" y="4169664"/>
            <a:ext cx="676656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403397" y="4169664"/>
            <a:ext cx="67665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4129430" y="4169664"/>
            <a:ext cx="676656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4129430" y="4169664"/>
            <a:ext cx="67665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4855464" y="4169664"/>
            <a:ext cx="676656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855464" y="4169664"/>
            <a:ext cx="67665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5581498" y="4169664"/>
            <a:ext cx="676656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5581498" y="4169664"/>
            <a:ext cx="67665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</a:t>
            </a:r>
            <a:endParaRPr lang="en-US" sz="900" dirty="0"/>
          </a:p>
        </p:txBody>
      </p:sp>
      <p:sp>
        <p:nvSpPr>
          <p:cNvPr id="51" name="Shape 49"/>
          <p:cNvSpPr/>
          <p:nvPr/>
        </p:nvSpPr>
        <p:spPr>
          <a:xfrm>
            <a:off x="6307531" y="4169664"/>
            <a:ext cx="676656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307531" y="4169664"/>
            <a:ext cx="67665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sh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7033565" y="4169664"/>
            <a:ext cx="676656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7033565" y="4169664"/>
            <a:ext cx="67665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</a:t>
            </a:r>
            <a:endParaRPr lang="en-US" sz="900" dirty="0"/>
          </a:p>
        </p:txBody>
      </p:sp>
      <p:sp>
        <p:nvSpPr>
          <p:cNvPr id="55" name="Shape 53"/>
          <p:cNvSpPr/>
          <p:nvPr/>
        </p:nvSpPr>
        <p:spPr>
          <a:xfrm>
            <a:off x="7759598" y="4169664"/>
            <a:ext cx="676656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7759598" y="4169664"/>
            <a:ext cx="67665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312E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1645920"/>
            <a:ext cx="1097280" cy="411480"/>
          </a:xfrm>
          <a:prstGeom prst="rect">
            <a:avLst>
              <a:gd name="adj" fmla="val 17778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64592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2148840"/>
            <a:ext cx="84124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Dictation &amp;</a:t>
            </a:r>
            <a:endParaRPr lang="en-US" sz="4400" dirty="0"/>
          </a:p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Word Matrix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57200" y="34747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 → Write → Reveal → Build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F172A"/>
          </a:solidFill>
          <a:ln w="12700">
            <a:solidFill>
              <a:srgbClr val="0F172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</a:t>
            </a:r>
            <a:endParaRPr lang="en-US" sz="1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Dictation — Listen &amp; Write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77240"/>
            <a:ext cx="8412480" cy="530352"/>
          </a:xfrm>
          <a:prstGeom prst="rect">
            <a:avLst>
              <a:gd name="adj" fmla="val 13793"/>
            </a:avLst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77240"/>
            <a:ext cx="82296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📢  Teacher reads aloud. Students write the sentence in their books.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65760" y="1600200"/>
            <a:ext cx="8412480" cy="0"/>
          </a:xfrm>
          <a:prstGeom prst="line">
            <a:avLst/>
          </a:prstGeom>
          <a:noFill/>
          <a:ln w="1905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194560"/>
            <a:ext cx="8412480" cy="0"/>
          </a:xfrm>
          <a:prstGeom prst="line">
            <a:avLst/>
          </a:prstGeom>
          <a:noFill/>
          <a:ln w="19050">
            <a:solidFill>
              <a:srgbClr val="E2E8F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65760" y="2788920"/>
            <a:ext cx="8412480" cy="0"/>
          </a:xfrm>
          <a:prstGeom prst="line">
            <a:avLst/>
          </a:prstGeom>
          <a:noFill/>
          <a:ln w="1905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338328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your sentence here ↑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011680" y="3822192"/>
            <a:ext cx="2286000" cy="658368"/>
          </a:xfrm>
          <a:prstGeom prst="rect">
            <a:avLst>
              <a:gd name="adj" fmla="val 13889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011680" y="3822192"/>
            <a:ext cx="2286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pPr algn="ctr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 focus words</a:t>
            </a:r>
            <a:endParaRPr lang="en-US" sz="2800" dirty="0"/>
          </a:p>
        </p:txBody>
      </p:sp>
      <p:sp>
        <p:nvSpPr>
          <p:cNvPr id="18" name="Shape 16"/>
          <p:cNvSpPr/>
          <p:nvPr/>
        </p:nvSpPr>
        <p:spPr>
          <a:xfrm>
            <a:off x="4846320" y="3822192"/>
            <a:ext cx="2286000" cy="658368"/>
          </a:xfrm>
          <a:prstGeom prst="rect">
            <a:avLst>
              <a:gd name="adj" fmla="val 13889"/>
            </a:avLst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4846320" y="3822192"/>
            <a:ext cx="2286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92400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pPr algn="ctr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 punctuation marks</a:t>
            </a:r>
            <a:endParaRPr lang="en-US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Dictation — Reveal &amp; Underline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365760" y="74980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your sentence. Underline the focus words.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1188720"/>
            <a:ext cx="8412480" cy="1554480"/>
          </a:xfrm>
          <a:prstGeom prst="rect">
            <a:avLst>
              <a:gd name="adj" fmla="val 7059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8640" y="1261872"/>
            <a:ext cx="8046720" cy="14081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was </a:t>
            </a:r>
            <a:pPr algn="l" indent="0" marL="0">
              <a:buNone/>
            </a:pPr>
            <a:r>
              <a:rPr lang="en-US" sz="1800" b="1" dirty="0">
                <a:solidFill>
                  <a:srgbClr val="0D9488"/>
                </a:solidFill>
                <a:highlight>
                  <a:srgbClr val="CCFBF1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unkind</a:t>
            </a:r>
            <a:pPr algn="l" indent="0" marL="0">
              <a:buNone/>
            </a:pPr>
            <a:r>
              <a:rPr lang="en-US" sz="18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and </a:t>
            </a:r>
            <a:pPr algn="l" indent="0" marL="0">
              <a:buNone/>
            </a:pPr>
            <a:r>
              <a:rPr lang="en-US" sz="1800" b="1" dirty="0">
                <a:solidFill>
                  <a:srgbClr val="0D9488"/>
                </a:solidFill>
                <a:highlight>
                  <a:srgbClr val="CCFBF1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unfair</a:t>
            </a:r>
            <a:pPr algn="l" indent="0" marL="0">
              <a:buNone/>
            </a:pPr>
            <a:r>
              <a:rPr lang="en-US" sz="18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to leave the </a:t>
            </a:r>
            <a:pPr algn="l" indent="0" marL="0">
              <a:buNone/>
            </a:pPr>
            <a:r>
              <a:rPr lang="en-US" sz="1800" b="1" dirty="0">
                <a:solidFill>
                  <a:srgbClr val="0D9488"/>
                </a:solidFill>
                <a:highlight>
                  <a:srgbClr val="CCFBF1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uncomfortable</a:t>
            </a:r>
            <a:pPr algn="l" indent="0" marL="0">
              <a:buNone/>
            </a:pPr>
            <a:r>
              <a:rPr lang="en-US" sz="18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puppy outside in the cold rain.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365760" y="2852928"/>
            <a:ext cx="8412480" cy="475488"/>
          </a:xfrm>
          <a:prstGeom prst="rect">
            <a:avLst>
              <a:gd name="adj" fmla="val 15385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2920" y="285292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rewrite each focus word below with space between letters — leave room for your breakdown.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11480" y="3456432"/>
            <a:ext cx="2499360" cy="1005840"/>
          </a:xfrm>
          <a:prstGeom prst="rect">
            <a:avLst>
              <a:gd name="adj" fmla="val 727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11480" y="3977640"/>
            <a:ext cx="249936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dash"/>
          </a:ln>
        </p:spPr>
      </p:sp>
      <p:sp>
        <p:nvSpPr>
          <p:cNvPr id="17" name="Text 15"/>
          <p:cNvSpPr/>
          <p:nvPr/>
        </p:nvSpPr>
        <p:spPr>
          <a:xfrm>
            <a:off x="411480" y="3456432"/>
            <a:ext cx="2499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unkind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11480" y="4005072"/>
            <a:ext cx="2499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your breakdown below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3185160" y="3456432"/>
            <a:ext cx="2499360" cy="1005840"/>
          </a:xfrm>
          <a:prstGeom prst="rect">
            <a:avLst>
              <a:gd name="adj" fmla="val 727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185160" y="3977640"/>
            <a:ext cx="249936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3185160" y="3456432"/>
            <a:ext cx="2499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unfair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3185160" y="4005072"/>
            <a:ext cx="2499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your breakdown below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5958840" y="3456432"/>
            <a:ext cx="2499360" cy="1005840"/>
          </a:xfrm>
          <a:prstGeom prst="rect">
            <a:avLst>
              <a:gd name="adj" fmla="val 727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958840" y="3977640"/>
            <a:ext cx="249936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5958840" y="3456432"/>
            <a:ext cx="2499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uncomfortable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5958840" y="4005072"/>
            <a:ext cx="2499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your breakdown below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Attempt (Word 1 of 3)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the morpheme breakdown, syllables, and phonemes for this word. Check your work on the next slides.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unkind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874520" y="2240280"/>
            <a:ext cx="6903720" cy="841248"/>
          </a:xfrm>
          <a:prstGeom prst="rect">
            <a:avLst>
              <a:gd name="adj" fmla="val 6522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17" name="Text 15"/>
          <p:cNvSpPr/>
          <p:nvPr/>
        </p:nvSpPr>
        <p:spPr>
          <a:xfrm>
            <a:off x="1874520" y="2240280"/>
            <a:ext cx="69037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1874520" y="3273552"/>
            <a:ext cx="6903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Morphemes Revealed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DDD6FE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4C1D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Check your morpheme breakdown. Morphemes are the meaningful parts.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unkind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kind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gentle and caring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1874520" y="3273552"/>
            <a:ext cx="6903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9" name="Text 27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+ Syllables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Now check your syllable split. Syllables are the beats in the word.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unkind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kind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gentle and caring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9992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9992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645152" y="3364992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57424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7424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kind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+ Phonemes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9D17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Now check your phonemes. Phonemes are the individual sounds.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unkind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kind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gentle and caring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9992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9992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645152" y="3364992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57424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7424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kind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1874520" y="4096512"/>
            <a:ext cx="6903720" cy="658368"/>
          </a:xfrm>
          <a:prstGeom prst="rect">
            <a:avLst>
              <a:gd name="adj" fmla="val 8333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2427732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427732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3639312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639312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4850892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50892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6062472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062472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7274052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7274052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nd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Attempt (Word 2 of 3)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the morpheme breakdown, syllables, and phonemes for this word. Check your work on the next slides.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unfair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874520" y="2240280"/>
            <a:ext cx="6903720" cy="841248"/>
          </a:xfrm>
          <a:prstGeom prst="rect">
            <a:avLst>
              <a:gd name="adj" fmla="val 6522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17" name="Text 15"/>
          <p:cNvSpPr/>
          <p:nvPr/>
        </p:nvSpPr>
        <p:spPr>
          <a:xfrm>
            <a:off x="1874520" y="2240280"/>
            <a:ext cx="69037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1874520" y="3273552"/>
            <a:ext cx="6903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Morphemes Revealed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DDD6FE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4C1D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Check your morpheme breakdown. Morphemes are the meaningful parts.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unfair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fair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treating everyone equally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1874520" y="3273552"/>
            <a:ext cx="6903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9" name="Text 27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Learning Intention &amp; Success Criteria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822960"/>
            <a:ext cx="8412480" cy="1234440"/>
          </a:xfrm>
          <a:prstGeom prst="rect">
            <a:avLst>
              <a:gd name="adj" fmla="val 7407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02920" y="868680"/>
            <a:ext cx="8138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 are learning that the prefix 'un-' means 'not, opposite of'.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365760" y="219456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Success Criteria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65760" y="2633472"/>
            <a:ext cx="384048" cy="384048"/>
          </a:xfrm>
          <a:prstGeom prst="rect">
            <a:avLst>
              <a:gd name="adj" fmla="val 14286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263347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841248" y="2633472"/>
            <a:ext cx="7863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can explain the meaning of the prefix 'un-'.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65760" y="3291840"/>
            <a:ext cx="384048" cy="384048"/>
          </a:xfrm>
          <a:prstGeom prst="rect">
            <a:avLst>
              <a:gd name="adj" fmla="val 14286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32918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41248" y="3291840"/>
            <a:ext cx="7863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can use base words and other morphemes to build and decode 'un-' words.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365760" y="3950208"/>
            <a:ext cx="384048" cy="384048"/>
          </a:xfrm>
          <a:prstGeom prst="rect">
            <a:avLst>
              <a:gd name="adj" fmla="val 14286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65760" y="395020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841248" y="3950208"/>
            <a:ext cx="7863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can read and spell 'un-' words effectively in sentences.</a:t>
            </a:r>
            <a:endParaRPr lang="en-US" sz="14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+ Syllables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Now check your syllable split. Syllables are the beats in the word.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unfair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fair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treating everyone equally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9992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9992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645152" y="3364992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57424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7424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fair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+ Phonemes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9D17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Now check your phonemes. Phonemes are the individual sounds.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unfair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382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9382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9382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8033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033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fair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8033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treating everyone equally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9992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9992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645152" y="3364992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5742432" y="3364992"/>
            <a:ext cx="1645920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742432" y="3364992"/>
            <a:ext cx="1645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fair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1874520" y="4096512"/>
            <a:ext cx="6903720" cy="658368"/>
          </a:xfrm>
          <a:prstGeom prst="rect">
            <a:avLst>
              <a:gd name="adj" fmla="val 8333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2670048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670048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4123944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123944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5577840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577840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7031736" y="4169664"/>
            <a:ext cx="685800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7031736" y="4169664"/>
            <a:ext cx="685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air</a:t>
            </a:r>
            <a:endParaRPr lang="en-US" sz="9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Attempt (Word 3 of 3)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the morpheme breakdown, syllables, and phonemes for this word. Check your work on the next slides.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uncomfortable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874520" y="2240280"/>
            <a:ext cx="6903720" cy="841248"/>
          </a:xfrm>
          <a:prstGeom prst="rect">
            <a:avLst>
              <a:gd name="adj" fmla="val 6522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17" name="Text 15"/>
          <p:cNvSpPr/>
          <p:nvPr/>
        </p:nvSpPr>
        <p:spPr>
          <a:xfrm>
            <a:off x="1874520" y="2240280"/>
            <a:ext cx="69037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1874520" y="3273552"/>
            <a:ext cx="6903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5" name="Text 23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Morphemes Revealed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DDD6FE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4C1D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Check your morpheme breakdown. Morphemes are the meaningful parts.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uncomfortable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2219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2219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2219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437083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37083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comfort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37083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feeling of ease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65196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65196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able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5196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able to be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28" name="Text 26"/>
          <p:cNvSpPr/>
          <p:nvPr/>
        </p:nvSpPr>
        <p:spPr>
          <a:xfrm>
            <a:off x="1874520" y="3273552"/>
            <a:ext cx="6903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32" name="Text 30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+ Syllables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Now check your syllable split. Syllables are the beats in the word.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uncomfortable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2219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2219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2219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437083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37083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comfort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37083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feeling of ease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65196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65196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able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5196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able to be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978152" y="3364992"/>
            <a:ext cx="1225296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978152" y="3364992"/>
            <a:ext cx="122529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3203448" y="3364992"/>
            <a:ext cx="76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3279648" y="3364992"/>
            <a:ext cx="1225296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279648" y="3364992"/>
            <a:ext cx="122529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4504944" y="3364992"/>
            <a:ext cx="76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4581144" y="3364992"/>
            <a:ext cx="1225296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581144" y="3364992"/>
            <a:ext cx="122529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5806440" y="3364992"/>
            <a:ext cx="76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5882640" y="3364992"/>
            <a:ext cx="1225296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882640" y="3364992"/>
            <a:ext cx="122529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7107936" y="3364992"/>
            <a:ext cx="76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7184136" y="3364992"/>
            <a:ext cx="1225296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7184136" y="3364992"/>
            <a:ext cx="122529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ble</a:t>
            </a:r>
            <a:endParaRPr lang="en-US" sz="1400" dirty="0"/>
          </a:p>
        </p:txBody>
      </p:sp>
      <p:sp>
        <p:nvSpPr>
          <p:cNvPr id="42" name="Shape 40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1874520" y="4096512"/>
            <a:ext cx="6903720" cy="804672"/>
          </a:xfrm>
          <a:prstGeom prst="rect">
            <a:avLst>
              <a:gd name="adj" fmla="val 6818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dash"/>
          </a:ln>
        </p:spPr>
      </p:sp>
      <p:sp>
        <p:nvSpPr>
          <p:cNvPr id="45" name="Text 43"/>
          <p:cNvSpPr/>
          <p:nvPr/>
        </p:nvSpPr>
        <p:spPr>
          <a:xfrm>
            <a:off x="1874520" y="4096512"/>
            <a:ext cx="6903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here...</a:t>
            </a:r>
            <a:endParaRPr lang="en-US" sz="11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Breakdown — + Phonemes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49808"/>
            <a:ext cx="8412480" cy="475488"/>
          </a:xfrm>
          <a:prstGeom prst="rect">
            <a:avLst>
              <a:gd name="adj" fmla="val 15385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749808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9D17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Now check your phonemes. Phonemes are the individual sounds.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0" y="1325880"/>
            <a:ext cx="3657600" cy="731520"/>
          </a:xfrm>
          <a:prstGeom prst="rect">
            <a:avLst>
              <a:gd name="adj" fmla="val 12500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325880"/>
            <a:ext cx="3657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uncomfortable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65760" y="2240280"/>
            <a:ext cx="1371600" cy="841248"/>
          </a:xfrm>
          <a:prstGeom prst="rect">
            <a:avLst>
              <a:gd name="adj" fmla="val 6522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240280"/>
            <a:ext cx="1371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Morphemes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22199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22199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22199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437083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37083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comfort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37083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feeling of ease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6519672" y="2258568"/>
            <a:ext cx="1828800" cy="292608"/>
          </a:xfrm>
          <a:prstGeom prst="rect">
            <a:avLst>
              <a:gd name="adj" fmla="val 25000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6519672" y="225856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able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519672" y="256946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able to be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365760" y="3273552"/>
            <a:ext cx="1371600" cy="658368"/>
          </a:xfrm>
          <a:prstGeom prst="rect">
            <a:avLst>
              <a:gd name="adj" fmla="val 8333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3273552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Syllables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1874520" y="3273552"/>
            <a:ext cx="6903720" cy="658368"/>
          </a:xfrm>
          <a:prstGeom prst="rect">
            <a:avLst>
              <a:gd name="adj" fmla="val 833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978152" y="3364992"/>
            <a:ext cx="1225296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978152" y="3364992"/>
            <a:ext cx="122529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3203448" y="3364992"/>
            <a:ext cx="76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3279648" y="3364992"/>
            <a:ext cx="1225296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279648" y="3364992"/>
            <a:ext cx="122529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4504944" y="3364992"/>
            <a:ext cx="76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4581144" y="3364992"/>
            <a:ext cx="1225296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581144" y="3364992"/>
            <a:ext cx="122529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5806440" y="3364992"/>
            <a:ext cx="76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5882640" y="3364992"/>
            <a:ext cx="1225296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882640" y="3364992"/>
            <a:ext cx="122529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7107936" y="3364992"/>
            <a:ext cx="76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·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7184136" y="3364992"/>
            <a:ext cx="1225296" cy="475488"/>
          </a:xfrm>
          <a:prstGeom prst="rect">
            <a:avLst>
              <a:gd name="adj" fmla="val 9615"/>
            </a:avLst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7184136" y="3364992"/>
            <a:ext cx="122529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ble</a:t>
            </a:r>
            <a:endParaRPr lang="en-US" sz="1400" dirty="0"/>
          </a:p>
        </p:txBody>
      </p:sp>
      <p:sp>
        <p:nvSpPr>
          <p:cNvPr id="42" name="Shape 40"/>
          <p:cNvSpPr/>
          <p:nvPr/>
        </p:nvSpPr>
        <p:spPr>
          <a:xfrm>
            <a:off x="365760" y="4096512"/>
            <a:ext cx="1371600" cy="804672"/>
          </a:xfrm>
          <a:prstGeom prst="rect">
            <a:avLst>
              <a:gd name="adj" fmla="val 6818"/>
            </a:avLst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65760" y="4096512"/>
            <a:ext cx="1371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Phonemes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1874520" y="4096512"/>
            <a:ext cx="6903720" cy="658368"/>
          </a:xfrm>
          <a:prstGeom prst="rect">
            <a:avLst>
              <a:gd name="adj" fmla="val 8333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952244" y="4169664"/>
            <a:ext cx="543652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1952244" y="4169664"/>
            <a:ext cx="5436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2546188" y="4169664"/>
            <a:ext cx="543652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2546188" y="4169664"/>
            <a:ext cx="5436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3140133" y="4169664"/>
            <a:ext cx="543652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3140133" y="4169664"/>
            <a:ext cx="5436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</a:t>
            </a:r>
            <a:endParaRPr lang="en-US" sz="900" dirty="0"/>
          </a:p>
        </p:txBody>
      </p:sp>
      <p:sp>
        <p:nvSpPr>
          <p:cNvPr id="51" name="Shape 49"/>
          <p:cNvSpPr/>
          <p:nvPr/>
        </p:nvSpPr>
        <p:spPr>
          <a:xfrm>
            <a:off x="3734077" y="4169664"/>
            <a:ext cx="543652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3734077" y="4169664"/>
            <a:ext cx="5436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4328021" y="4169664"/>
            <a:ext cx="543652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4328021" y="4169664"/>
            <a:ext cx="5436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</a:t>
            </a:r>
            <a:endParaRPr lang="en-US" sz="900" dirty="0"/>
          </a:p>
        </p:txBody>
      </p:sp>
      <p:sp>
        <p:nvSpPr>
          <p:cNvPr id="55" name="Shape 53"/>
          <p:cNvSpPr/>
          <p:nvPr/>
        </p:nvSpPr>
        <p:spPr>
          <a:xfrm>
            <a:off x="4921966" y="4169664"/>
            <a:ext cx="543652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4921966" y="4169664"/>
            <a:ext cx="5436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</a:t>
            </a:r>
            <a:endParaRPr lang="en-US" sz="900" dirty="0"/>
          </a:p>
        </p:txBody>
      </p:sp>
      <p:sp>
        <p:nvSpPr>
          <p:cNvPr id="57" name="Shape 55"/>
          <p:cNvSpPr/>
          <p:nvPr/>
        </p:nvSpPr>
        <p:spPr>
          <a:xfrm>
            <a:off x="5515910" y="4169664"/>
            <a:ext cx="543652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5515910" y="4169664"/>
            <a:ext cx="5436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or</a:t>
            </a:r>
            <a:endParaRPr lang="en-US" sz="900" dirty="0"/>
          </a:p>
        </p:txBody>
      </p:sp>
      <p:sp>
        <p:nvSpPr>
          <p:cNvPr id="59" name="Shape 57"/>
          <p:cNvSpPr/>
          <p:nvPr/>
        </p:nvSpPr>
        <p:spPr>
          <a:xfrm>
            <a:off x="6109855" y="4169664"/>
            <a:ext cx="543652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109855" y="4169664"/>
            <a:ext cx="5436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</a:t>
            </a:r>
            <a:endParaRPr lang="en-US" sz="900" dirty="0"/>
          </a:p>
        </p:txBody>
      </p:sp>
      <p:sp>
        <p:nvSpPr>
          <p:cNvPr id="61" name="Shape 59"/>
          <p:cNvSpPr/>
          <p:nvPr/>
        </p:nvSpPr>
        <p:spPr>
          <a:xfrm>
            <a:off x="6703799" y="4169664"/>
            <a:ext cx="543652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6703799" y="4169664"/>
            <a:ext cx="5436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</a:t>
            </a:r>
            <a:endParaRPr lang="en-US" sz="900" dirty="0"/>
          </a:p>
        </p:txBody>
      </p:sp>
      <p:sp>
        <p:nvSpPr>
          <p:cNvPr id="63" name="Shape 61"/>
          <p:cNvSpPr/>
          <p:nvPr/>
        </p:nvSpPr>
        <p:spPr>
          <a:xfrm>
            <a:off x="7297743" y="4169664"/>
            <a:ext cx="543652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7297743" y="4169664"/>
            <a:ext cx="5436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</a:t>
            </a:r>
            <a:endParaRPr lang="en-US" sz="900" dirty="0"/>
          </a:p>
        </p:txBody>
      </p:sp>
      <p:sp>
        <p:nvSpPr>
          <p:cNvPr id="65" name="Shape 63"/>
          <p:cNvSpPr/>
          <p:nvPr/>
        </p:nvSpPr>
        <p:spPr>
          <a:xfrm>
            <a:off x="7891688" y="4169664"/>
            <a:ext cx="543652" cy="475488"/>
          </a:xfrm>
          <a:prstGeom prst="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7891688" y="4169664"/>
            <a:ext cx="5436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</a:t>
            </a:r>
            <a:endParaRPr lang="en-US" sz="9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Word Matrix — Build Your Own Words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365760" y="74980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Word Labs Morpheme Builder to find words, then fill in the matrix below.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65760" y="1170432"/>
            <a:ext cx="731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Name: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1143000" y="1371600"/>
            <a:ext cx="2926080" cy="0"/>
          </a:xfrm>
          <a:prstGeom prst="line">
            <a:avLst/>
          </a:prstGeom>
          <a:noFill/>
          <a:ln w="12700">
            <a:solidFill>
              <a:srgbClr val="47556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63440" y="1170432"/>
            <a:ext cx="640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Date: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349240" y="1371600"/>
            <a:ext cx="3246120" cy="0"/>
          </a:xfrm>
          <a:prstGeom prst="line">
            <a:avLst/>
          </a:prstGeom>
          <a:noFill/>
          <a:ln w="12700">
            <a:solidFill>
              <a:srgbClr val="47556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65760" y="1600200"/>
            <a:ext cx="2468880" cy="438912"/>
          </a:xfrm>
          <a:prstGeom prst="rect">
            <a:avLst>
              <a:gd name="adj" fmla="val 12500"/>
            </a:avLst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1600200"/>
            <a:ext cx="24688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Prefix: 'un-'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2971800" y="1600200"/>
            <a:ext cx="2834640" cy="438912"/>
          </a:xfrm>
          <a:prstGeom prst="rect">
            <a:avLst>
              <a:gd name="adj" fmla="val 12500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971800" y="1600200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Base Words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0" y="1600200"/>
            <a:ext cx="2834640" cy="438912"/>
          </a:xfrm>
          <a:prstGeom prst="rect">
            <a:avLst>
              <a:gd name="adj" fmla="val 12500"/>
            </a:avLst>
          </a:prstGeom>
          <a:solidFill>
            <a:srgbClr val="DB2777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943600" y="1600200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Suffixes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65760" y="2066544"/>
            <a:ext cx="2468880" cy="32004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2971800" y="2066544"/>
            <a:ext cx="2834640" cy="32004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943600" y="2066544"/>
            <a:ext cx="2834640" cy="32004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65760" y="2404872"/>
            <a:ext cx="2468880" cy="3200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971800" y="2404872"/>
            <a:ext cx="2834640" cy="3200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943600" y="2404872"/>
            <a:ext cx="2834640" cy="3200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65760" y="2743200"/>
            <a:ext cx="2468880" cy="32004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2971800" y="2743200"/>
            <a:ext cx="2834640" cy="32004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5943600" y="2743200"/>
            <a:ext cx="2834640" cy="32004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65760" y="3081528"/>
            <a:ext cx="2468880" cy="3200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2971800" y="3081528"/>
            <a:ext cx="2834640" cy="3200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5943600" y="3081528"/>
            <a:ext cx="2834640" cy="32004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65760" y="3474720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Words I made: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365760" y="3803904"/>
            <a:ext cx="2606040" cy="0"/>
          </a:xfrm>
          <a:prstGeom prst="line">
            <a:avLst/>
          </a:prstGeom>
          <a:noFill/>
          <a:ln w="9525">
            <a:solidFill>
              <a:srgbClr val="475569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3200400" y="3803904"/>
            <a:ext cx="2606040" cy="0"/>
          </a:xfrm>
          <a:prstGeom prst="line">
            <a:avLst/>
          </a:prstGeom>
          <a:noFill/>
          <a:ln w="9525">
            <a:solidFill>
              <a:srgbClr val="475569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6035040" y="3803904"/>
            <a:ext cx="2606040" cy="0"/>
          </a:xfrm>
          <a:prstGeom prst="line">
            <a:avLst/>
          </a:prstGeom>
          <a:noFill/>
          <a:ln w="9525">
            <a:solidFill>
              <a:srgbClr val="475569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65760" y="4151376"/>
            <a:ext cx="2606040" cy="0"/>
          </a:xfrm>
          <a:prstGeom prst="line">
            <a:avLst/>
          </a:prstGeom>
          <a:noFill/>
          <a:ln w="9525">
            <a:solidFill>
              <a:srgbClr val="475569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3200400" y="4151376"/>
            <a:ext cx="2606040" cy="0"/>
          </a:xfrm>
          <a:prstGeom prst="line">
            <a:avLst/>
          </a:prstGeom>
          <a:noFill/>
          <a:ln w="9525">
            <a:solidFill>
              <a:srgbClr val="475569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6035040" y="4151376"/>
            <a:ext cx="2606040" cy="0"/>
          </a:xfrm>
          <a:prstGeom prst="line">
            <a:avLst/>
          </a:prstGeom>
          <a:noFill/>
          <a:ln w="9525">
            <a:solidFill>
              <a:srgbClr val="475569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65760" y="4535424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Choose 3 words and write a sentence for each:</a:t>
            </a:r>
            <a:endParaRPr lang="en-US" sz="10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Word Matrix — Review Answers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365760" y="74980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Here are some words you could have made. Check your list!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1115568"/>
            <a:ext cx="2468880" cy="420624"/>
          </a:xfrm>
          <a:prstGeom prst="rect">
            <a:avLst>
              <a:gd name="adj" fmla="val 13043"/>
            </a:avLst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1115568"/>
            <a:ext cx="2468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Prefix: 'un-'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2971800" y="1115568"/>
            <a:ext cx="2834640" cy="420624"/>
          </a:xfrm>
          <a:prstGeom prst="rect">
            <a:avLst>
              <a:gd name="adj" fmla="val 13043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971800" y="1115568"/>
            <a:ext cx="28346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Base Words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943600" y="1115568"/>
            <a:ext cx="2834640" cy="420624"/>
          </a:xfrm>
          <a:prstGeom prst="rect">
            <a:avLst>
              <a:gd name="adj" fmla="val 13043"/>
            </a:avLst>
          </a:prstGeom>
          <a:solidFill>
            <a:srgbClr val="DB2777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0" y="1115568"/>
            <a:ext cx="28346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Suffixes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65760" y="1563624"/>
            <a:ext cx="2468880" cy="402336"/>
          </a:xfrm>
          <a:prstGeom prst="rect">
            <a:avLst/>
          </a:prstGeom>
          <a:solidFill>
            <a:srgbClr val="DDD6FE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1563624"/>
            <a:ext cx="2468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un-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2971800" y="1563624"/>
            <a:ext cx="2834640" cy="402336"/>
          </a:xfrm>
          <a:prstGeom prst="rect">
            <a:avLst/>
          </a:prstGeom>
          <a:solidFill>
            <a:srgbClr val="CCFBF1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971800" y="1563624"/>
            <a:ext cx="2834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happy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943600" y="1563624"/>
            <a:ext cx="2834640" cy="402336"/>
          </a:xfrm>
          <a:prstGeom prst="rect">
            <a:avLst/>
          </a:prstGeom>
          <a:solidFill>
            <a:srgbClr val="FCE7F3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943600" y="1563624"/>
            <a:ext cx="2834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-ed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365760" y="1984248"/>
            <a:ext cx="2468880" cy="402336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2971800" y="1984248"/>
            <a:ext cx="2834640" cy="402336"/>
          </a:xfrm>
          <a:prstGeom prst="rect">
            <a:avLst/>
          </a:prstGeom>
          <a:solidFill>
            <a:srgbClr val="CCFBF1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971800" y="1984248"/>
            <a:ext cx="2834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lock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5943600" y="1984248"/>
            <a:ext cx="2834640" cy="402336"/>
          </a:xfrm>
          <a:prstGeom prst="rect">
            <a:avLst/>
          </a:prstGeom>
          <a:solidFill>
            <a:srgbClr val="FCE7F3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943600" y="1984248"/>
            <a:ext cx="2834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-ing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365760" y="2404872"/>
            <a:ext cx="2468880" cy="402336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2971800" y="2404872"/>
            <a:ext cx="2834640" cy="402336"/>
          </a:xfrm>
          <a:prstGeom prst="rect">
            <a:avLst/>
          </a:prstGeom>
          <a:solidFill>
            <a:srgbClr val="CCFBF1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971800" y="2404872"/>
            <a:ext cx="2834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kind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5943600" y="2404872"/>
            <a:ext cx="2834640" cy="402336"/>
          </a:xfrm>
          <a:prstGeom prst="rect">
            <a:avLst/>
          </a:prstGeom>
          <a:solidFill>
            <a:srgbClr val="FCE7F3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943600" y="2404872"/>
            <a:ext cx="2834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-ly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365760" y="2825496"/>
            <a:ext cx="2468880" cy="402336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2971800" y="2825496"/>
            <a:ext cx="2834640" cy="402336"/>
          </a:xfrm>
          <a:prstGeom prst="rect">
            <a:avLst/>
          </a:prstGeom>
          <a:solidFill>
            <a:srgbClr val="CCFBF1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2971800" y="2825496"/>
            <a:ext cx="2834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fair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5943600" y="2825496"/>
            <a:ext cx="2834640" cy="402336"/>
          </a:xfrm>
          <a:prstGeom prst="rect">
            <a:avLst/>
          </a:prstGeom>
          <a:solidFill>
            <a:srgbClr val="FCE7F3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943600" y="2825496"/>
            <a:ext cx="2834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-able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365760" y="3246120"/>
            <a:ext cx="2468880" cy="402336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2971800" y="3246120"/>
            <a:ext cx="2834640" cy="402336"/>
          </a:xfrm>
          <a:prstGeom prst="rect">
            <a:avLst/>
          </a:prstGeom>
          <a:solidFill>
            <a:srgbClr val="CCFBF1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2971800" y="3246120"/>
            <a:ext cx="2834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cover</a:t>
            </a:r>
            <a:endParaRPr lang="en-US" sz="1300" dirty="0"/>
          </a:p>
        </p:txBody>
      </p:sp>
      <p:sp>
        <p:nvSpPr>
          <p:cNvPr id="41" name="Shape 39"/>
          <p:cNvSpPr/>
          <p:nvPr/>
        </p:nvSpPr>
        <p:spPr>
          <a:xfrm>
            <a:off x="5943600" y="3246120"/>
            <a:ext cx="2834640" cy="402336"/>
          </a:xfrm>
          <a:prstGeom prst="rect">
            <a:avLst/>
          </a:prstGeom>
          <a:solidFill>
            <a:srgbClr val="FCE7F3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5943600" y="3246120"/>
            <a:ext cx="2834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-ness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365760" y="361188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Sample words:</a:t>
            </a:r>
            <a:endParaRPr lang="en-US" sz="1200" dirty="0"/>
          </a:p>
        </p:txBody>
      </p:sp>
      <p:sp>
        <p:nvSpPr>
          <p:cNvPr id="44" name="Shape 42"/>
          <p:cNvSpPr/>
          <p:nvPr/>
        </p:nvSpPr>
        <p:spPr>
          <a:xfrm>
            <a:off x="365760" y="4023360"/>
            <a:ext cx="2011680" cy="402336"/>
          </a:xfrm>
          <a:prstGeom prst="rect">
            <a:avLst>
              <a:gd name="adj" fmla="val 13636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65760" y="4023360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unhappy</a:t>
            </a:r>
            <a:endParaRPr lang="en-US" sz="1200" dirty="0"/>
          </a:p>
        </p:txBody>
      </p:sp>
      <p:sp>
        <p:nvSpPr>
          <p:cNvPr id="46" name="Shape 44"/>
          <p:cNvSpPr/>
          <p:nvPr/>
        </p:nvSpPr>
        <p:spPr>
          <a:xfrm>
            <a:off x="2542032" y="4023360"/>
            <a:ext cx="2011680" cy="402336"/>
          </a:xfrm>
          <a:prstGeom prst="rect">
            <a:avLst>
              <a:gd name="adj" fmla="val 13636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2542032" y="4023360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unlock</a:t>
            </a:r>
            <a:endParaRPr lang="en-US" sz="1200" dirty="0"/>
          </a:p>
        </p:txBody>
      </p:sp>
      <p:sp>
        <p:nvSpPr>
          <p:cNvPr id="48" name="Shape 46"/>
          <p:cNvSpPr/>
          <p:nvPr/>
        </p:nvSpPr>
        <p:spPr>
          <a:xfrm>
            <a:off x="4718304" y="4023360"/>
            <a:ext cx="2011680" cy="402336"/>
          </a:xfrm>
          <a:prstGeom prst="rect">
            <a:avLst>
              <a:gd name="adj" fmla="val 13636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4718304" y="4023360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unkind</a:t>
            </a:r>
            <a:endParaRPr lang="en-US" sz="1200" dirty="0"/>
          </a:p>
        </p:txBody>
      </p:sp>
      <p:sp>
        <p:nvSpPr>
          <p:cNvPr id="50" name="Shape 48"/>
          <p:cNvSpPr/>
          <p:nvPr/>
        </p:nvSpPr>
        <p:spPr>
          <a:xfrm>
            <a:off x="6894576" y="4023360"/>
            <a:ext cx="2011680" cy="402336"/>
          </a:xfrm>
          <a:prstGeom prst="rect">
            <a:avLst>
              <a:gd name="adj" fmla="val 13636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6894576" y="4023360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unfair</a:t>
            </a:r>
            <a:endParaRPr lang="en-US" sz="1200" dirty="0"/>
          </a:p>
        </p:txBody>
      </p:sp>
      <p:sp>
        <p:nvSpPr>
          <p:cNvPr id="52" name="Shape 50"/>
          <p:cNvSpPr/>
          <p:nvPr/>
        </p:nvSpPr>
        <p:spPr>
          <a:xfrm>
            <a:off x="365760" y="4498848"/>
            <a:ext cx="2011680" cy="402336"/>
          </a:xfrm>
          <a:prstGeom prst="rect">
            <a:avLst>
              <a:gd name="adj" fmla="val 13636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365760" y="4498848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uncover</a:t>
            </a:r>
            <a:endParaRPr lang="en-US" sz="1200" dirty="0"/>
          </a:p>
        </p:txBody>
      </p:sp>
      <p:sp>
        <p:nvSpPr>
          <p:cNvPr id="54" name="Shape 52"/>
          <p:cNvSpPr/>
          <p:nvPr/>
        </p:nvSpPr>
        <p:spPr>
          <a:xfrm>
            <a:off x="2542032" y="4498848"/>
            <a:ext cx="2011680" cy="402336"/>
          </a:xfrm>
          <a:prstGeom prst="rect">
            <a:avLst>
              <a:gd name="adj" fmla="val 13636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2542032" y="4498848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unlikely</a:t>
            </a:r>
            <a:endParaRPr lang="en-US" sz="1200" dirty="0"/>
          </a:p>
        </p:txBody>
      </p:sp>
      <p:sp>
        <p:nvSpPr>
          <p:cNvPr id="56" name="Shape 54"/>
          <p:cNvSpPr/>
          <p:nvPr/>
        </p:nvSpPr>
        <p:spPr>
          <a:xfrm>
            <a:off x="4718304" y="4498848"/>
            <a:ext cx="2011680" cy="402336"/>
          </a:xfrm>
          <a:prstGeom prst="rect">
            <a:avLst>
              <a:gd name="adj" fmla="val 13636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4718304" y="4498848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unfinished</a:t>
            </a:r>
            <a:endParaRPr lang="en-US" sz="1200" dirty="0"/>
          </a:p>
        </p:txBody>
      </p:sp>
      <p:sp>
        <p:nvSpPr>
          <p:cNvPr id="58" name="Shape 56"/>
          <p:cNvSpPr/>
          <p:nvPr/>
        </p:nvSpPr>
        <p:spPr>
          <a:xfrm>
            <a:off x="6894576" y="4498848"/>
            <a:ext cx="2011680" cy="402336"/>
          </a:xfrm>
          <a:prstGeom prst="rect">
            <a:avLst>
              <a:gd name="adj" fmla="val 13636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6894576" y="4498848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uncomfortable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Vocabulary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804672"/>
            <a:ext cx="8412480" cy="1170432"/>
          </a:xfrm>
          <a:prstGeom prst="rect">
            <a:avLst>
              <a:gd name="adj" fmla="val 7813"/>
            </a:avLst>
          </a:prstGeom>
          <a:solidFill>
            <a:srgbClr val="DDD6FE"/>
          </a:solidFill>
          <a:ln w="12700">
            <a:solidFill>
              <a:srgbClr val="7C3AE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804672"/>
            <a:ext cx="1280160" cy="1170432"/>
          </a:xfrm>
          <a:prstGeom prst="rect">
            <a:avLst>
              <a:gd name="adj" fmla="val 7813"/>
            </a:avLst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481328" y="804672"/>
            <a:ext cx="91440" cy="11704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" y="804672"/>
            <a:ext cx="128016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Prefix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691640" y="841248"/>
            <a:ext cx="69494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50" dirty="0">
                <a:solidFill>
                  <a:srgbClr val="4C1D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meaningful word part added to the beginning of a root to change its meaning. The prefix 'un-' means 'not, opposite of'.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365760" y="2130552"/>
            <a:ext cx="8412480" cy="1170432"/>
          </a:xfrm>
          <a:prstGeom prst="rect">
            <a:avLst>
              <a:gd name="adj" fmla="val 7813"/>
            </a:avLst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65760" y="2130552"/>
            <a:ext cx="1280160" cy="1170432"/>
          </a:xfrm>
          <a:prstGeom prst="rect">
            <a:avLst>
              <a:gd name="adj" fmla="val 7813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481328" y="2130552"/>
            <a:ext cx="91440" cy="117043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2130552"/>
            <a:ext cx="128016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Root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691640" y="2167128"/>
            <a:ext cx="69494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50" dirty="0">
                <a:solidFill>
                  <a:srgbClr val="0F76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core part of a word carrying its basic meaning. In 'unhappy', the root is the part after the prefix 'un-'.</a:t>
            </a:r>
            <a:endParaRPr lang="en-US" sz="1350" dirty="0"/>
          </a:p>
        </p:txBody>
      </p:sp>
      <p:sp>
        <p:nvSpPr>
          <p:cNvPr id="20" name="Shape 18"/>
          <p:cNvSpPr/>
          <p:nvPr/>
        </p:nvSpPr>
        <p:spPr>
          <a:xfrm>
            <a:off x="365760" y="3456432"/>
            <a:ext cx="8412480" cy="1170432"/>
          </a:xfrm>
          <a:prstGeom prst="rect">
            <a:avLst>
              <a:gd name="adj" fmla="val 7813"/>
            </a:avLst>
          </a:prstGeom>
          <a:solidFill>
            <a:srgbClr val="FCE7F3"/>
          </a:solidFill>
          <a:ln w="1270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3456432"/>
            <a:ext cx="1280160" cy="1170432"/>
          </a:xfrm>
          <a:prstGeom prst="rect">
            <a:avLst>
              <a:gd name="adj" fmla="val 7813"/>
            </a:avLst>
          </a:prstGeom>
          <a:solidFill>
            <a:srgbClr val="DB2777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481328" y="3456432"/>
            <a:ext cx="91440" cy="1170432"/>
          </a:xfrm>
          <a:prstGeom prst="rect">
            <a:avLst/>
          </a:prstGeom>
          <a:solidFill>
            <a:srgbClr val="DB2777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456432"/>
            <a:ext cx="128016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Suffix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691640" y="3493008"/>
            <a:ext cx="69494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50" dirty="0">
                <a:solidFill>
                  <a:srgbClr val="9D17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meaningful word part added to the end of a word to change its meaning or form. E.g. '-ed' changes a verb to past tense.</a:t>
            </a:r>
            <a:endParaRPr lang="en-US" sz="13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True or False?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365760" y="73152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the following statements true or false?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365760" y="1207008"/>
            <a:ext cx="7315200" cy="566928"/>
          </a:xfrm>
          <a:prstGeom prst="rect">
            <a:avLst>
              <a:gd name="adj" fmla="val 1290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8640" y="1207008"/>
            <a:ext cx="69494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The prefix 'un-' comes from Old English.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772400" y="1207008"/>
            <a:ext cx="1005840" cy="566928"/>
          </a:xfrm>
          <a:prstGeom prst="rect">
            <a:avLst>
              <a:gd name="adj" fmla="val 12903"/>
            </a:avLst>
          </a:prstGeom>
          <a:solidFill>
            <a:srgbClr val="DCFCE7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772400" y="1207008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6A3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TRUE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65760" y="1901952"/>
            <a:ext cx="7315200" cy="566928"/>
          </a:xfrm>
          <a:prstGeom prst="rect">
            <a:avLst>
              <a:gd name="adj" fmla="val 1290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548640" y="1901952"/>
            <a:ext cx="69494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Adding 'un-' to a word always makes it longer by three letters.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772400" y="1901952"/>
            <a:ext cx="1005840" cy="566928"/>
          </a:xfrm>
          <a:prstGeom prst="rect">
            <a:avLst>
              <a:gd name="adj" fmla="val 12903"/>
            </a:avLst>
          </a:prstGeom>
          <a:solidFill>
            <a:srgbClr val="FEE2E2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772400" y="1901952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DC262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FALSE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65760" y="2596896"/>
            <a:ext cx="7315200" cy="566928"/>
          </a:xfrm>
          <a:prstGeom prst="rect">
            <a:avLst>
              <a:gd name="adj" fmla="val 1290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48640" y="2596896"/>
            <a:ext cx="69494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The prefix 'un-' can mean 'not' or the opposite of something.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7772400" y="2596896"/>
            <a:ext cx="1005840" cy="566928"/>
          </a:xfrm>
          <a:prstGeom prst="rect">
            <a:avLst>
              <a:gd name="adj" fmla="val 12903"/>
            </a:avLst>
          </a:prstGeom>
          <a:solidFill>
            <a:srgbClr val="DCFCE7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772400" y="2596896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6A3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TRUE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365760" y="3291840"/>
            <a:ext cx="7315200" cy="566928"/>
          </a:xfrm>
          <a:prstGeom prst="rect">
            <a:avLst>
              <a:gd name="adj" fmla="val 1290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548640" y="3291840"/>
            <a:ext cx="69494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'Unhappy' means the same thing as 'sad' or 'not happy'.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7772400" y="3291840"/>
            <a:ext cx="1005840" cy="566928"/>
          </a:xfrm>
          <a:prstGeom prst="rect">
            <a:avLst>
              <a:gd name="adj" fmla="val 12903"/>
            </a:avLst>
          </a:prstGeom>
          <a:solidFill>
            <a:srgbClr val="DCFCE7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772400" y="329184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6A3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TRUE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365760" y="3986784"/>
            <a:ext cx="7315200" cy="566928"/>
          </a:xfrm>
          <a:prstGeom prst="rect">
            <a:avLst>
              <a:gd name="adj" fmla="val 12903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548640" y="3986784"/>
            <a:ext cx="69494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 The word 'uncle' contains the prefix 'un-' meaning 'not'.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7772400" y="3986784"/>
            <a:ext cx="1005840" cy="566928"/>
          </a:xfrm>
          <a:prstGeom prst="rect">
            <a:avLst>
              <a:gd name="adj" fmla="val 12903"/>
            </a:avLst>
          </a:prstGeom>
          <a:solidFill>
            <a:srgbClr val="FEE2E2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772400" y="3986784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DC262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FALSE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Prefix 'un-' — Meaning &amp; Origin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777240"/>
            <a:ext cx="8412480" cy="1371600"/>
          </a:xfrm>
          <a:prstGeom prst="rect">
            <a:avLst>
              <a:gd name="adj" fmla="val 8000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65760" y="777240"/>
            <a:ext cx="29260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5200" dirty="0"/>
          </a:p>
        </p:txBody>
      </p:sp>
      <p:sp>
        <p:nvSpPr>
          <p:cNvPr id="12" name="Shape 10"/>
          <p:cNvSpPr/>
          <p:nvPr/>
        </p:nvSpPr>
        <p:spPr>
          <a:xfrm>
            <a:off x="3246120" y="777240"/>
            <a:ext cx="36576" cy="1371600"/>
          </a:xfrm>
          <a:prstGeom prst="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429000" y="777240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not, opposite of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7132320" y="777240"/>
            <a:ext cx="1600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99F6E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Origin: Old English: un-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65760" y="2331720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Words using this prefix: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365760" y="2743200"/>
            <a:ext cx="2011680" cy="502920"/>
          </a:xfrm>
          <a:prstGeom prst="rect">
            <a:avLst>
              <a:gd name="adj" fmla="val 14545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274320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unhappy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2514600" y="2743200"/>
            <a:ext cx="2011680" cy="502920"/>
          </a:xfrm>
          <a:prstGeom prst="rect">
            <a:avLst>
              <a:gd name="adj" fmla="val 14545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514600" y="274320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unlock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663440" y="2743200"/>
            <a:ext cx="2011680" cy="502920"/>
          </a:xfrm>
          <a:prstGeom prst="rect">
            <a:avLst>
              <a:gd name="adj" fmla="val 14545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663440" y="274320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unkind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6812280" y="2743200"/>
            <a:ext cx="2011680" cy="502920"/>
          </a:xfrm>
          <a:prstGeom prst="rect">
            <a:avLst>
              <a:gd name="adj" fmla="val 14545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812280" y="274320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unfair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365760" y="3401568"/>
            <a:ext cx="2011680" cy="502920"/>
          </a:xfrm>
          <a:prstGeom prst="rect">
            <a:avLst>
              <a:gd name="adj" fmla="val 14545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65760" y="3401568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uncover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2514600" y="3401568"/>
            <a:ext cx="2011680" cy="502920"/>
          </a:xfrm>
          <a:prstGeom prst="rect">
            <a:avLst>
              <a:gd name="adj" fmla="val 14545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514600" y="3401568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unlikely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4663440" y="3401568"/>
            <a:ext cx="2011680" cy="502920"/>
          </a:xfrm>
          <a:prstGeom prst="rect">
            <a:avLst>
              <a:gd name="adj" fmla="val 14545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663440" y="3401568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unfinished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Word Matrix — Build with 'un-'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365760" y="749808"/>
            <a:ext cx="84124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matrix below. Choose morpheme parts to build a word. Not all combinations work!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40080" y="1234440"/>
            <a:ext cx="1463040" cy="457200"/>
          </a:xfrm>
          <a:prstGeom prst="rect">
            <a:avLst>
              <a:gd name="adj" fmla="val 12000"/>
            </a:avLst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123444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Prefix: 'un-'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291840" y="1234440"/>
            <a:ext cx="1645920" cy="457200"/>
          </a:xfrm>
          <a:prstGeom prst="rect">
            <a:avLst>
              <a:gd name="adj" fmla="val 12000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91840" y="123444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Base Words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943600" y="1234440"/>
            <a:ext cx="1463040" cy="457200"/>
          </a:xfrm>
          <a:prstGeom prst="rect">
            <a:avLst>
              <a:gd name="adj" fmla="val 12000"/>
            </a:avLst>
          </a:prstGeom>
          <a:solidFill>
            <a:srgbClr val="DB2777"/>
          </a:solidFill>
          <a:ln w="12700">
            <a:solidFill>
              <a:srgbClr val="DB277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0" y="123444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Suffixes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40080" y="1755648"/>
            <a:ext cx="1463040" cy="420624"/>
          </a:xfrm>
          <a:prstGeom prst="rect">
            <a:avLst/>
          </a:prstGeom>
          <a:solidFill>
            <a:srgbClr val="DDD6FE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" y="1755648"/>
            <a:ext cx="1463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un-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3291840" y="1755648"/>
            <a:ext cx="1645920" cy="420624"/>
          </a:xfrm>
          <a:prstGeom prst="rect">
            <a:avLst/>
          </a:prstGeom>
          <a:solidFill>
            <a:srgbClr val="CCFBF1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291840" y="1755648"/>
            <a:ext cx="1645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happy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943600" y="1755648"/>
            <a:ext cx="1463040" cy="420624"/>
          </a:xfrm>
          <a:prstGeom prst="rect">
            <a:avLst/>
          </a:prstGeom>
          <a:solidFill>
            <a:srgbClr val="FCE7F3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943600" y="1755648"/>
            <a:ext cx="1463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-ed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640080" y="2212848"/>
            <a:ext cx="1463040" cy="420624"/>
          </a:xfrm>
          <a:prstGeom prst="rect">
            <a:avLst/>
          </a:prstGeom>
          <a:solidFill>
            <a:srgbClr val="F1F5F9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291840" y="2212848"/>
            <a:ext cx="1645920" cy="420624"/>
          </a:xfrm>
          <a:prstGeom prst="rect">
            <a:avLst/>
          </a:prstGeom>
          <a:solidFill>
            <a:srgbClr val="CCFBF1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291840" y="2212848"/>
            <a:ext cx="1645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lock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5943600" y="2212848"/>
            <a:ext cx="1463040" cy="420624"/>
          </a:xfrm>
          <a:prstGeom prst="rect">
            <a:avLst/>
          </a:prstGeom>
          <a:solidFill>
            <a:srgbClr val="FCE7F3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943600" y="2212848"/>
            <a:ext cx="1463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-ing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640080" y="2670048"/>
            <a:ext cx="1463040" cy="420624"/>
          </a:xfrm>
          <a:prstGeom prst="rect">
            <a:avLst/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3291840" y="2670048"/>
            <a:ext cx="1645920" cy="420624"/>
          </a:xfrm>
          <a:prstGeom prst="rect">
            <a:avLst/>
          </a:prstGeom>
          <a:solidFill>
            <a:srgbClr val="CCFBF1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291840" y="2670048"/>
            <a:ext cx="1645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kind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5943600" y="2670048"/>
            <a:ext cx="1463040" cy="420624"/>
          </a:xfrm>
          <a:prstGeom prst="rect">
            <a:avLst/>
          </a:prstGeom>
          <a:solidFill>
            <a:srgbClr val="FCE7F3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943600" y="2670048"/>
            <a:ext cx="1463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-ly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640080" y="3127248"/>
            <a:ext cx="1463040" cy="420624"/>
          </a:xfrm>
          <a:prstGeom prst="rect">
            <a:avLst/>
          </a:prstGeom>
          <a:solidFill>
            <a:srgbClr val="F1F5F9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3291840" y="3127248"/>
            <a:ext cx="1645920" cy="420624"/>
          </a:xfrm>
          <a:prstGeom prst="rect">
            <a:avLst/>
          </a:prstGeom>
          <a:solidFill>
            <a:srgbClr val="CCFBF1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291840" y="3127248"/>
            <a:ext cx="1645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fair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5943600" y="3127248"/>
            <a:ext cx="1463040" cy="420624"/>
          </a:xfrm>
          <a:prstGeom prst="rect">
            <a:avLst/>
          </a:prstGeom>
          <a:solidFill>
            <a:srgbClr val="FCE7F3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943600" y="3127248"/>
            <a:ext cx="1463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-able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640080" y="3584448"/>
            <a:ext cx="1463040" cy="420624"/>
          </a:xfrm>
          <a:prstGeom prst="rect">
            <a:avLst/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3291840" y="3584448"/>
            <a:ext cx="1645920" cy="420624"/>
          </a:xfrm>
          <a:prstGeom prst="rect">
            <a:avLst/>
          </a:prstGeom>
          <a:solidFill>
            <a:srgbClr val="CCFBF1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291840" y="3584448"/>
            <a:ext cx="1645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cover</a:t>
            </a:r>
            <a:endParaRPr lang="en-US" sz="1300" dirty="0"/>
          </a:p>
        </p:txBody>
      </p:sp>
      <p:sp>
        <p:nvSpPr>
          <p:cNvPr id="41" name="Shape 39"/>
          <p:cNvSpPr/>
          <p:nvPr/>
        </p:nvSpPr>
        <p:spPr>
          <a:xfrm>
            <a:off x="5943600" y="3584448"/>
            <a:ext cx="1463040" cy="420624"/>
          </a:xfrm>
          <a:prstGeom prst="rect">
            <a:avLst/>
          </a:prstGeom>
          <a:solidFill>
            <a:srgbClr val="FCE7F3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5943600" y="3584448"/>
            <a:ext cx="1463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-ness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365760" y="4178808"/>
            <a:ext cx="1097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</a:t>
            </a:r>
            <a:endParaRPr lang="en-US" sz="1200" dirty="0"/>
          </a:p>
        </p:txBody>
      </p:sp>
      <p:sp>
        <p:nvSpPr>
          <p:cNvPr id="44" name="Shape 42"/>
          <p:cNvSpPr/>
          <p:nvPr/>
        </p:nvSpPr>
        <p:spPr>
          <a:xfrm>
            <a:off x="1508760" y="4178808"/>
            <a:ext cx="822960" cy="420624"/>
          </a:xfrm>
          <a:prstGeom prst="rect">
            <a:avLst>
              <a:gd name="adj" fmla="val 17391"/>
            </a:avLst>
          </a:prstGeom>
          <a:solidFill>
            <a:srgbClr val="DDD6FE"/>
          </a:solidFill>
          <a:ln w="19050">
            <a:solidFill>
              <a:srgbClr val="7C3AE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45" name="Text 43"/>
          <p:cNvSpPr/>
          <p:nvPr/>
        </p:nvSpPr>
        <p:spPr>
          <a:xfrm>
            <a:off x="1508760" y="4178808"/>
            <a:ext cx="8229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4C1D9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un-</a:t>
            </a:r>
            <a:endParaRPr lang="en-US" sz="1300" dirty="0"/>
          </a:p>
        </p:txBody>
      </p:sp>
      <p:sp>
        <p:nvSpPr>
          <p:cNvPr id="46" name="Text 44"/>
          <p:cNvSpPr/>
          <p:nvPr/>
        </p:nvSpPr>
        <p:spPr>
          <a:xfrm>
            <a:off x="2359152" y="4178808"/>
            <a:ext cx="320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+</a:t>
            </a:r>
            <a:endParaRPr lang="en-US" sz="1400" dirty="0"/>
          </a:p>
        </p:txBody>
      </p:sp>
      <p:sp>
        <p:nvSpPr>
          <p:cNvPr id="47" name="Shape 45"/>
          <p:cNvSpPr/>
          <p:nvPr/>
        </p:nvSpPr>
        <p:spPr>
          <a:xfrm>
            <a:off x="2706624" y="4178808"/>
            <a:ext cx="1097280" cy="420624"/>
          </a:xfrm>
          <a:prstGeom prst="rect">
            <a:avLst>
              <a:gd name="adj" fmla="val 17391"/>
            </a:avLst>
          </a:prstGeom>
          <a:solidFill>
            <a:srgbClr val="CCFBF1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48" name="Text 46"/>
          <p:cNvSpPr/>
          <p:nvPr/>
        </p:nvSpPr>
        <p:spPr>
          <a:xfrm>
            <a:off x="2706624" y="4178808"/>
            <a:ext cx="1097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766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happy</a:t>
            </a:r>
            <a:endParaRPr lang="en-US" sz="1300" dirty="0"/>
          </a:p>
        </p:txBody>
      </p:sp>
      <p:sp>
        <p:nvSpPr>
          <p:cNvPr id="49" name="Text 47"/>
          <p:cNvSpPr/>
          <p:nvPr/>
        </p:nvSpPr>
        <p:spPr>
          <a:xfrm>
            <a:off x="3831336" y="4178808"/>
            <a:ext cx="320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+</a:t>
            </a:r>
            <a:endParaRPr lang="en-US" sz="1400" dirty="0"/>
          </a:p>
        </p:txBody>
      </p:sp>
      <p:sp>
        <p:nvSpPr>
          <p:cNvPr id="50" name="Shape 48"/>
          <p:cNvSpPr/>
          <p:nvPr/>
        </p:nvSpPr>
        <p:spPr>
          <a:xfrm>
            <a:off x="4178808" y="4178808"/>
            <a:ext cx="822960" cy="420624"/>
          </a:xfrm>
          <a:prstGeom prst="rect">
            <a:avLst>
              <a:gd name="adj" fmla="val 17391"/>
            </a:avLst>
          </a:prstGeom>
          <a:solidFill>
            <a:srgbClr val="FCE7F3"/>
          </a:solidFill>
          <a:ln w="19050">
            <a:solidFill>
              <a:srgbClr val="DB27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1" name="Text 49"/>
          <p:cNvSpPr/>
          <p:nvPr/>
        </p:nvSpPr>
        <p:spPr>
          <a:xfrm>
            <a:off x="4178808" y="4178808"/>
            <a:ext cx="8229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9D174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-ed</a:t>
            </a:r>
            <a:endParaRPr lang="en-US" sz="1300" dirty="0"/>
          </a:p>
        </p:txBody>
      </p:sp>
      <p:sp>
        <p:nvSpPr>
          <p:cNvPr id="52" name="Text 50"/>
          <p:cNvSpPr/>
          <p:nvPr/>
        </p:nvSpPr>
        <p:spPr>
          <a:xfrm>
            <a:off x="5074920" y="4178808"/>
            <a:ext cx="3657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=</a:t>
            </a:r>
            <a:endParaRPr lang="en-US" sz="1800" dirty="0"/>
          </a:p>
        </p:txBody>
      </p:sp>
      <p:sp>
        <p:nvSpPr>
          <p:cNvPr id="53" name="Shape 51"/>
          <p:cNvSpPr/>
          <p:nvPr/>
        </p:nvSpPr>
        <p:spPr>
          <a:xfrm>
            <a:off x="5486400" y="4178808"/>
            <a:ext cx="2194560" cy="420624"/>
          </a:xfrm>
          <a:prstGeom prst="rect">
            <a:avLst>
              <a:gd name="adj" fmla="val 17391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5486400" y="4178808"/>
            <a:ext cx="21945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unhappy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 Word Definitions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365760" y="74980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 the word to its meaning: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1188720"/>
            <a:ext cx="2011680" cy="457200"/>
          </a:xfrm>
          <a:prstGeom prst="rect">
            <a:avLst>
              <a:gd name="adj" fmla="val 12000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65760" y="118872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unhappy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514600" y="1188720"/>
            <a:ext cx="6263640" cy="457200"/>
          </a:xfrm>
          <a:prstGeom prst="rect">
            <a:avLst>
              <a:gd name="adj" fmla="val 12000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651760" y="1188720"/>
            <a:ext cx="6035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remove a cover and reveal what is underneath.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65760" y="1719072"/>
            <a:ext cx="2011680" cy="457200"/>
          </a:xfrm>
          <a:prstGeom prst="rect">
            <a:avLst>
              <a:gd name="adj" fmla="val 12000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365760" y="1719072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unlock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2514600" y="1719072"/>
            <a:ext cx="6263640" cy="457200"/>
          </a:xfrm>
          <a:prstGeom prst="rect">
            <a:avLst>
              <a:gd name="adj" fmla="val 12000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651760" y="1719072"/>
            <a:ext cx="6035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Feeling sad or not pleased about something.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65760" y="2249424"/>
            <a:ext cx="2011680" cy="457200"/>
          </a:xfrm>
          <a:prstGeom prst="rect">
            <a:avLst>
              <a:gd name="adj" fmla="val 12000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365760" y="2249424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unkind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2514600" y="2249424"/>
            <a:ext cx="6263640" cy="457200"/>
          </a:xfrm>
          <a:prstGeom prst="rect">
            <a:avLst>
              <a:gd name="adj" fmla="val 12000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651760" y="2249424"/>
            <a:ext cx="6035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treating everyone equally or justly.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365760" y="2779776"/>
            <a:ext cx="2011680" cy="457200"/>
          </a:xfrm>
          <a:prstGeom prst="rect">
            <a:avLst>
              <a:gd name="adj" fmla="val 12000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365760" y="2779776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unfair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2514600" y="2779776"/>
            <a:ext cx="6263640" cy="457200"/>
          </a:xfrm>
          <a:prstGeom prst="rect">
            <a:avLst>
              <a:gd name="adj" fmla="val 12000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651760" y="2779776"/>
            <a:ext cx="6035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expected to happen; having little chance.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365760" y="3310128"/>
            <a:ext cx="2011680" cy="457200"/>
          </a:xfrm>
          <a:prstGeom prst="rect">
            <a:avLst>
              <a:gd name="adj" fmla="val 12000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365760" y="3310128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uncover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2514600" y="3310128"/>
            <a:ext cx="6263640" cy="457200"/>
          </a:xfrm>
          <a:prstGeom prst="rect">
            <a:avLst>
              <a:gd name="adj" fmla="val 12000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651760" y="3310128"/>
            <a:ext cx="6035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completed; still needing more work.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365760" y="3840480"/>
            <a:ext cx="2011680" cy="457200"/>
          </a:xfrm>
          <a:prstGeom prst="rect">
            <a:avLst>
              <a:gd name="adj" fmla="val 12000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365760" y="384048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unlikely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2514600" y="3840480"/>
            <a:ext cx="6263640" cy="457200"/>
          </a:xfrm>
          <a:prstGeom prst="rect">
            <a:avLst>
              <a:gd name="adj" fmla="val 12000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651760" y="3840480"/>
            <a:ext cx="6035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being nice or gentle to others.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365760" y="4370832"/>
            <a:ext cx="2011680" cy="457200"/>
          </a:xfrm>
          <a:prstGeom prst="rect">
            <a:avLst>
              <a:gd name="adj" fmla="val 12000"/>
            </a:avLst>
          </a:prstGeom>
          <a:solidFill>
            <a:srgbClr val="EEF2FF"/>
          </a:solidFill>
          <a:ln w="12700">
            <a:solidFill>
              <a:srgbClr val="6366F1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6" name="Text 34"/>
          <p:cNvSpPr/>
          <p:nvPr/>
        </p:nvSpPr>
        <p:spPr>
          <a:xfrm>
            <a:off x="365760" y="4370832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unfinished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2514600" y="4370832"/>
            <a:ext cx="6263640" cy="457200"/>
          </a:xfrm>
          <a:prstGeom prst="rect">
            <a:avLst>
              <a:gd name="adj" fmla="val 12000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2651760" y="4370832"/>
            <a:ext cx="6035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open a lock so something can be opened.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74320" y="118872"/>
            <a:ext cx="1005840" cy="402336"/>
          </a:xfrm>
          <a:prstGeom prst="rect">
            <a:avLst>
              <a:gd name="adj" fmla="val 18182"/>
            </a:avLst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1887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Day 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417320" y="0"/>
            <a:ext cx="7406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Using 'un-' Words in Sentences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863840" y="91440"/>
            <a:ext cx="1005840" cy="457200"/>
          </a:xfrm>
          <a:prstGeom prst="rect">
            <a:avLst>
              <a:gd name="adj" fmla="val 20000"/>
            </a:avLst>
          </a:prstGeom>
          <a:solidFill>
            <a:srgbClr val="312E8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63840" y="914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'un'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Labs  •  wordlabs.app  •  Prefix: 'un-' = not, opposite of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365760" y="749808"/>
            <a:ext cx="84124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these example sentences. Underline the 'un-' word and discuss its meaning.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1261872"/>
            <a:ext cx="8412480" cy="1005840"/>
          </a:xfrm>
          <a:prstGeom prst="rect">
            <a:avLst>
              <a:gd name="adj" fmla="val 9091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65760" y="1261872"/>
            <a:ext cx="502920" cy="1005840"/>
          </a:xfrm>
          <a:prstGeom prst="rect">
            <a:avLst>
              <a:gd name="adj" fmla="val 18182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13232" y="1261872"/>
            <a:ext cx="91440" cy="1005840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1261872"/>
            <a:ext cx="502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960120" y="1307592"/>
            <a:ext cx="7635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is unfair to leave someone out of a game just because they are new to the school.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365760" y="2468880"/>
            <a:ext cx="8412480" cy="1005840"/>
          </a:xfrm>
          <a:prstGeom prst="rect">
            <a:avLst>
              <a:gd name="adj" fmla="val 9091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2468880"/>
            <a:ext cx="502920" cy="1005840"/>
          </a:xfrm>
          <a:prstGeom prst="rect">
            <a:avLst>
              <a:gd name="adj" fmla="val 18182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713232" y="2468880"/>
            <a:ext cx="91440" cy="1005840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2468880"/>
            <a:ext cx="502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960120" y="2514600"/>
            <a:ext cx="7635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explorer had to uncover the ancient pot very carefully so it would not break.</a:t>
            </a:r>
            <a:endParaRPr lang="en-US" sz="1500" dirty="0"/>
          </a:p>
        </p:txBody>
      </p:sp>
      <p:sp>
        <p:nvSpPr>
          <p:cNvPr id="21" name="Shape 19"/>
          <p:cNvSpPr/>
          <p:nvPr/>
        </p:nvSpPr>
        <p:spPr>
          <a:xfrm>
            <a:off x="365760" y="3675888"/>
            <a:ext cx="8412480" cy="1005840"/>
          </a:xfrm>
          <a:prstGeom prst="rect">
            <a:avLst>
              <a:gd name="adj" fmla="val 9091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65760" y="3675888"/>
            <a:ext cx="502920" cy="1005840"/>
          </a:xfrm>
          <a:prstGeom prst="rect">
            <a:avLst>
              <a:gd name="adj" fmla="val 18182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13232" y="3675888"/>
            <a:ext cx="91440" cy="1005840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3675888"/>
            <a:ext cx="502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960120" y="3721608"/>
            <a:ext cx="7635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Mia felt unhappy when her best friend moved to a different town.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37</Slides>
  <Notes>37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Labs — Prefix 'un-' — 3-Day Teaching Deck</dc:title>
  <dc:subject>PptxGenJS Presentation</dc:subject>
  <dc:creator>Word Labs</dc:creator>
  <cp:lastModifiedBy>Word Labs</cp:lastModifiedBy>
  <cp:revision>1</cp:revision>
  <dcterms:created xsi:type="dcterms:W3CDTF">2026-04-10T00:54:40Z</dcterms:created>
  <dcterms:modified xsi:type="dcterms:W3CDTF">2026-04-10T00:54:40Z</dcterms:modified>
</cp:coreProperties>
</file>