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notesMasterIdLst>
    <p:notesMasterId r:id="rId3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931920"/>
            <a:ext cx="9144000" cy="121158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LABS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Root: 'play'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 engage in fun activity"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Origin: Latin: plagiare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429000"/>
            <a:ext cx="4023360" cy="347472"/>
          </a:xfrm>
          <a:prstGeom prst="rect">
            <a:avLst>
              <a:gd name="adj" fmla="val 15789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429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Morpheme Meaning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566160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5661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Dictation &amp; Breakdown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03320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70332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Dictation &amp; Word Matrix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401568"/>
            <a:ext cx="4023360" cy="347472"/>
          </a:xfrm>
          <a:prstGeom prst="rect">
            <a:avLst>
              <a:gd name="adj" fmla="val 15789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401568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Morpheme Meaning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785616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785616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Dictation &amp; Breakdown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169664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169664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Dictation &amp; Word Matrix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→ Write → Reveal → Check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Listen &amp; Write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530352"/>
          </a:xfrm>
          <a:prstGeom prst="rect">
            <a:avLst>
              <a:gd name="adj" fmla="val 13793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77240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Teacher reads aloud. Students write the sentence in their books.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19456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8892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sentence here 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1168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focus words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240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punctuation mark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Reveal &amp; Underline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sentence. Underline the focus words.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8412480" cy="1554480"/>
          </a:xfrm>
          <a:prstGeom prst="rect">
            <a:avLst>
              <a:gd name="adj" fmla="val 705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61872"/>
            <a:ext cx="8046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playful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kitten entertained the crowd, and the trainer asked everyone to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replay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trick.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85292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5292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rewrite each focus word below with space between letters — leave room for your breakdown.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737360" y="3456432"/>
            <a:ext cx="256032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737360" y="3977640"/>
            <a:ext cx="2560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737360" y="345643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737360" y="40050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0" y="3456432"/>
            <a:ext cx="256032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0" y="3977640"/>
            <a:ext cx="2560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4572000" y="345643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0" y="40050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1 of 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the quality of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the quality of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the quality of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42773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42773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3931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3931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ay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85089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5089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6247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06247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727405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27405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2 of 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again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again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 Meaning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'play' — to engage in fun activity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again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670048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670048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123944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123944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5577840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577840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7031736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031736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ay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→ Write → Reveal → Build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Listen &amp; Write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530352"/>
          </a:xfrm>
          <a:prstGeom prst="rect">
            <a:avLst>
              <a:gd name="adj" fmla="val 13793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77240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Teacher reads aloud. Students write the sentence in their books.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19456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8892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sentence here 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1168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focus words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240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punctuation marks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Reveal &amp; Underline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sentence. Underline the focus words.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8412480" cy="1554480"/>
          </a:xfrm>
          <a:prstGeom prst="rect">
            <a:avLst>
              <a:gd name="adj" fmla="val 705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61872"/>
            <a:ext cx="8046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playwright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wrote a scene where 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players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performed on the school's new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playground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85292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5292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rewrite each focus word below with space between letters — leave room for your breakdown.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1148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1148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18516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18516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318516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18516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95884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95884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595884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95884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1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wright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maker or builder of something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wright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maker or builder of something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wright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wright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maker or builder of something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wright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42773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42773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3931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3931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ay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85089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5089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850892" y="457200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/r/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606247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06247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igh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062472" y="457200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/eye/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727405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27405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2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players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players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who does something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than one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8" name="Text 26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2" name="Text 30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Intention &amp; Success Criteria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822960"/>
            <a:ext cx="8412480" cy="1234440"/>
          </a:xfrm>
          <a:prstGeom prst="rect">
            <a:avLst>
              <a:gd name="adj" fmla="val 7407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" y="868680"/>
            <a:ext cx="8138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are learning that the root 'play' means 'to engage in fun activity'.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Success Criteria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2633472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6334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41248" y="263347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explain the meaning of the root 'play'.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291840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91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1248" y="329184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use prefixes and suffixes to build and decode 'play' words.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3950208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9502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41248" y="3950208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read and spell 'play' words effectively in sentences.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players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who does something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than one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ers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6" name="Text 34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players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who does something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than one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ers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670048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670048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123944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123944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ay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5577840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577840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7031736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031736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3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ground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area of land used for a purpose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ground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area of land used for a purpose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ground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engage in fun activity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ground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area of land used for a purpose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ground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42773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42773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3931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3931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ay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85089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5089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6247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06247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727405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27405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nd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Build Your Own Words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Word Labs Morpheme Builder to find words, then fill in the matrix below.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1170432"/>
            <a:ext cx="731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Name: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143000" y="1371600"/>
            <a:ext cx="2926080" cy="0"/>
          </a:xfrm>
          <a:prstGeom prst="line">
            <a:avLst/>
          </a:prstGeom>
          <a:noFill/>
          <a:ln w="12700">
            <a:solidFill>
              <a:srgbClr val="4755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17043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Date: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349240" y="1371600"/>
            <a:ext cx="3246120" cy="0"/>
          </a:xfrm>
          <a:prstGeom prst="line">
            <a:avLst/>
          </a:prstGeom>
          <a:noFill/>
          <a:ln w="12700">
            <a:solidFill>
              <a:srgbClr val="4755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1600200"/>
            <a:ext cx="2468880" cy="438912"/>
          </a:xfrm>
          <a:prstGeom prst="rect">
            <a:avLst>
              <a:gd name="adj" fmla="val 12500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600200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971800" y="1600200"/>
            <a:ext cx="2834640" cy="438912"/>
          </a:xfrm>
          <a:prstGeom prst="rect">
            <a:avLst>
              <a:gd name="adj" fmla="val 125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971800" y="16002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0" y="1600200"/>
            <a:ext cx="2834640" cy="438912"/>
          </a:xfrm>
          <a:prstGeom prst="rect">
            <a:avLst>
              <a:gd name="adj" fmla="val 12500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0" y="16002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2066544"/>
            <a:ext cx="246888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971800" y="2066544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2066544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5760" y="2404872"/>
            <a:ext cx="246888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71800" y="2404872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43600" y="2404872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65760" y="2743200"/>
            <a:ext cx="246888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971800" y="2743200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943600" y="2743200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081528"/>
            <a:ext cx="246888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971800" y="3081528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943600" y="3081528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347472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I made: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6576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3504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576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03504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4535424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Choose 3 words and write a sentence for each: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Review Answers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are some words you could have made. Check your list!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15568"/>
            <a:ext cx="2468880" cy="420624"/>
          </a:xfrm>
          <a:prstGeom prst="rect">
            <a:avLst>
              <a:gd name="adj" fmla="val 13043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115568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971800" y="1115568"/>
            <a:ext cx="2834640" cy="420624"/>
          </a:xfrm>
          <a:prstGeom prst="rect">
            <a:avLst>
              <a:gd name="adj" fmla="val 1304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971800" y="11155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43600" y="1115568"/>
            <a:ext cx="2834640" cy="420624"/>
          </a:xfrm>
          <a:prstGeom prst="rect">
            <a:avLst>
              <a:gd name="adj" fmla="val 13043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11155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1563624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1563624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dis-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971800" y="1563624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71800" y="1563624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43600" y="1563624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1563624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-er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65760" y="1984248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1984248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re-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2971800" y="1984248"/>
            <a:ext cx="2834640" cy="402336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43600" y="1984248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0" y="1984248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-ful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365760" y="2404872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2404872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sword-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2971800" y="2404872"/>
            <a:ext cx="2834640" cy="402336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943600" y="2404872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2404872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-ing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65760" y="2825496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2825496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word-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2971800" y="2825496"/>
            <a:ext cx="2834640" cy="402336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943600" y="2825496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0" y="2825496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-ed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365760" y="3246120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5760" y="3246120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fair-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2971800" y="3246120"/>
            <a:ext cx="2834640" cy="402336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943600" y="3246120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943600" y="3246120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-ground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365760" y="36118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Sample words: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365760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65760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2542032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542032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718304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18304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6894576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894576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365760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65760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display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2542032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2542032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4718304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718304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swordplay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6894576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894576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wordplay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Vocabulary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804672"/>
            <a:ext cx="8412480" cy="1170432"/>
          </a:xfrm>
          <a:prstGeom prst="rect">
            <a:avLst>
              <a:gd name="adj" fmla="val 781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804672"/>
            <a:ext cx="1280160" cy="1170432"/>
          </a:xfrm>
          <a:prstGeom prst="rect">
            <a:avLst>
              <a:gd name="adj" fmla="val 781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81328" y="804672"/>
            <a:ext cx="91440" cy="11704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80467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Root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691640" y="84124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part of a word carrying its basic meaning. For example, 'play' means 'to engage in fun activity'.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365760" y="2130552"/>
            <a:ext cx="8412480" cy="1170432"/>
          </a:xfrm>
          <a:prstGeom prst="rect">
            <a:avLst>
              <a:gd name="adj" fmla="val 7813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130552"/>
            <a:ext cx="1280160" cy="1170432"/>
          </a:xfrm>
          <a:prstGeom prst="rect">
            <a:avLst>
              <a:gd name="adj" fmla="val 7813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481328" y="2130552"/>
            <a:ext cx="91440" cy="11704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13055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91640" y="216712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meaningful word part added to the beginning of a root to change its meaning. E.g. a prefix before 'play' changes the word's meaning.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3456432"/>
            <a:ext cx="8412480" cy="1170432"/>
          </a:xfrm>
          <a:prstGeom prst="rect">
            <a:avLst>
              <a:gd name="adj" fmla="val 781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456432"/>
            <a:ext cx="1280160" cy="1170432"/>
          </a:xfrm>
          <a:prstGeom prst="rect">
            <a:avLst>
              <a:gd name="adj" fmla="val 7813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81328" y="3456432"/>
            <a:ext cx="91440" cy="1170432"/>
          </a:xfrm>
          <a:prstGeom prst="rect">
            <a:avLst/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45643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691640" y="349300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meaningful word part added to the end of a word to change its meaning or form. E.g. a suffix after 'play' can make a noun or adjective.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 or False?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3152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the following statements true or false?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1207008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07008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The word 'display' contains the root 'play'.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772400" y="1207008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0" y="1207008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1901952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48640" y="1901952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 'playwright' is someone who writes plays for the stage.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772400" y="1901952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0" y="1901952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2596896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596896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The word 'playground' contains the root 'play'.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772400" y="2596896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0" y="2596896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3291840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3291840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The root 'play' comes from a Greek word meaning 'to sing'.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7772400" y="3291840"/>
            <a:ext cx="1005840" cy="566928"/>
          </a:xfrm>
          <a:prstGeom prst="rect">
            <a:avLst>
              <a:gd name="adj" fmla="val 12903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0" y="329184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FALSE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3986784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986784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The prefix 'mis' can be added to 'play' to make a real English word.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7772400" y="3986784"/>
            <a:ext cx="1005840" cy="566928"/>
          </a:xfrm>
          <a:prstGeom prst="rect">
            <a:avLst>
              <a:gd name="adj" fmla="val 12903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0" y="3986784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FALSE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Root 'play' — Meaning &amp; Origin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1371600"/>
          </a:xfrm>
          <a:prstGeom prst="rect">
            <a:avLst>
              <a:gd name="adj" fmla="val 8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65760" y="77724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5200" dirty="0"/>
          </a:p>
        </p:txBody>
      </p:sp>
      <p:sp>
        <p:nvSpPr>
          <p:cNvPr id="12" name="Shape 10"/>
          <p:cNvSpPr/>
          <p:nvPr/>
        </p:nvSpPr>
        <p:spPr>
          <a:xfrm>
            <a:off x="3246120" y="777240"/>
            <a:ext cx="36576" cy="1371600"/>
          </a:xfrm>
          <a:prstGeom prst="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29000" y="7772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 engage in fun activity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7132320" y="77724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Origin: Latin: plagiare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233172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using this root: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51460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1460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6344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81228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6576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display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251460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1460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66344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6344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swordplay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Build with 'play'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matrix below. Choose morpheme parts to build a word. Not all combinations work!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1234440"/>
            <a:ext cx="1463040" cy="457200"/>
          </a:xfrm>
          <a:prstGeom prst="rect">
            <a:avLst>
              <a:gd name="adj" fmla="val 12000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1234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91840" y="1234440"/>
            <a:ext cx="1645920" cy="457200"/>
          </a:xfrm>
          <a:prstGeom prst="rect">
            <a:avLst>
              <a:gd name="adj" fmla="val 12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12344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43600" y="1234440"/>
            <a:ext cx="1463040" cy="457200"/>
          </a:xfrm>
          <a:prstGeom prst="rect">
            <a:avLst>
              <a:gd name="adj" fmla="val 12000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1234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Suffixes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17556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17556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dis-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91840" y="17556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17556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43600" y="17556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17556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-er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" y="22128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22128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re-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291840" y="2212848"/>
            <a:ext cx="1645920" cy="420624"/>
          </a:xfrm>
          <a:prstGeom prst="rect">
            <a:avLst/>
          </a:prstGeom>
          <a:solidFill>
            <a:srgbClr val="F1F5F9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43600" y="22128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0" y="22128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-ful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40080" y="26700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26700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sword-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3291840" y="2670048"/>
            <a:ext cx="1645920" cy="42062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943600" y="26700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26700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-ing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40080" y="31272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0080" y="31272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word-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3291840" y="3127248"/>
            <a:ext cx="1645920" cy="420624"/>
          </a:xfrm>
          <a:prstGeom prst="rect">
            <a:avLst/>
          </a:prstGeom>
          <a:solidFill>
            <a:srgbClr val="F1F5F9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943600" y="31272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0" y="31272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-ed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40080" y="35844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" y="35844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fair-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3291840" y="3584448"/>
            <a:ext cx="1645920" cy="42062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943600" y="35844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943600" y="35844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-ground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365760" y="4178808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1508760" y="4178808"/>
            <a:ext cx="950976" cy="420624"/>
          </a:xfrm>
          <a:prstGeom prst="rect">
            <a:avLst>
              <a:gd name="adj" fmla="val 17391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1508760" y="4178808"/>
            <a:ext cx="95097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dis-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2487168" y="4178808"/>
            <a:ext cx="320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2834640" y="4178808"/>
            <a:ext cx="1243584" cy="420624"/>
          </a:xfrm>
          <a:prstGeom prst="rect">
            <a:avLst>
              <a:gd name="adj" fmla="val 17391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2834640" y="4178808"/>
            <a:ext cx="124358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4105656" y="4178808"/>
            <a:ext cx="320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4453128" y="4178808"/>
            <a:ext cx="822960" cy="420624"/>
          </a:xfrm>
          <a:prstGeom prst="rect">
            <a:avLst>
              <a:gd name="adj" fmla="val 17391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1" name="Text 49"/>
          <p:cNvSpPr/>
          <p:nvPr/>
        </p:nvSpPr>
        <p:spPr>
          <a:xfrm>
            <a:off x="4453128" y="4178808"/>
            <a:ext cx="822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-er</a:t>
            </a:r>
            <a:endParaRPr lang="en-US" sz="1300" dirty="0"/>
          </a:p>
        </p:txBody>
      </p:sp>
      <p:sp>
        <p:nvSpPr>
          <p:cNvPr id="52" name="Text 50"/>
          <p:cNvSpPr/>
          <p:nvPr/>
        </p:nvSpPr>
        <p:spPr>
          <a:xfrm>
            <a:off x="5349240" y="4178808"/>
            <a:ext cx="365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1800" dirty="0"/>
          </a:p>
        </p:txBody>
      </p:sp>
      <p:sp>
        <p:nvSpPr>
          <p:cNvPr id="53" name="Shape 51"/>
          <p:cNvSpPr/>
          <p:nvPr/>
        </p:nvSpPr>
        <p:spPr>
          <a:xfrm>
            <a:off x="5760720" y="4178808"/>
            <a:ext cx="2194560" cy="420624"/>
          </a:xfrm>
          <a:prstGeom prst="rect">
            <a:avLst>
              <a:gd name="adj" fmla="val 17391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760720" y="4178808"/>
            <a:ext cx="21945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 Word Definitions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word to its meaning: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576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514600" y="1188720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51760" y="118872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outdoor area with equipment where children can run and play.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1719072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65760" y="171907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player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514600" y="1719072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51760" y="1719072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show something so others can see it, like putting artwork on the wall.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2249424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65760" y="2249424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playground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514600" y="2249424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51760" y="2249424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someone is lively and loves to have fun, like a puppy chasing its tail.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2779776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65760" y="2779776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replay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514600" y="2779776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651760" y="2779776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who writes plays and stories performed on stage.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65760" y="3310128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65760" y="331012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display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514600" y="3310128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51760" y="3310128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 of fighting or performing with swords, often seen in movies.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65760" y="3840480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365760" y="384048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playwright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2514600" y="3840480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651760" y="384048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play something again, like watching a funny video clip a second time.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65760" y="4370832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365760" y="437083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swordplay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2514600" y="4370832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651760" y="4370832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who takes part in a game or sport.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'play' Words in Sentences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'play'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Root: 'play' = to engage in fun activity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these example sentences. Underline the 'play' word and discuss its meaning.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261872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1261872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1261872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261872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960120" y="1307592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children were playful during recess, chasing each other around the oval.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65760" y="2468880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468880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3232" y="2468880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4688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960120" y="2514600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class will replay the video about the water cycle so everyone understands it.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65760" y="3675888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675888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13232" y="3675888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3675888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960120" y="3721608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school decided to display the students' artwork in the main hallway for everyone to admire.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Labs — Root 'play' — 3-Day Teaching Deck</dc:title>
  <dc:subject>PptxGenJS Presentation</dc:subject>
  <dc:creator>Word Labs</dc:creator>
  <cp:lastModifiedBy>Word Labs</cp:lastModifiedBy>
  <cp:revision>1</cp:revision>
  <dcterms:created xsi:type="dcterms:W3CDTF">2026-04-10T00:40:22Z</dcterms:created>
  <dcterms:modified xsi:type="dcterms:W3CDTF">2026-04-10T00:40:22Z</dcterms:modified>
</cp:coreProperties>
</file>