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slideMasters/slideMaster31.xml" ContentType="application/vnd.openxmlformats-officedocument.presentationml.slideMaster+xml"/>
  <Override PartName="/ppt/slides/slide31.xml" ContentType="application/vnd.openxmlformats-officedocument.presentationml.slide+xml"/>
  <Override PartName="/ppt/slideMasters/slideMaster32.xml" ContentType="application/vnd.openxmlformats-officedocument.presentationml.slideMaster+xml"/>
  <Override PartName="/ppt/slides/slide32.xml" ContentType="application/vnd.openxmlformats-officedocument.presentationml.slide+xml"/>
  <Override PartName="/ppt/slideMasters/slideMaster33.xml" ContentType="application/vnd.openxmlformats-officedocument.presentationml.slideMaster+xml"/>
  <Override PartName="/ppt/slides/slide33.xml" ContentType="application/vnd.openxmlformats-officedocument.presentationml.slide+xml"/>
  <Override PartName="/ppt/slideMasters/slideMaster34.xml" ContentType="application/vnd.openxmlformats-officedocument.presentationml.slideMaster+xml"/>
  <Override PartName="/ppt/slides/slide34.xml" ContentType="application/vnd.openxmlformats-officedocument.presentationml.slide+xml"/>
  <Override PartName="/ppt/slideMasters/slideMaster35.xml" ContentType="application/vnd.openxmlformats-officedocument.presentationml.slideMaster+xml"/>
  <Override PartName="/ppt/slides/slide35.xml" ContentType="application/vnd.openxmlformats-officedocument.presentationml.slide+xml"/>
  <Override PartName="/ppt/slideMasters/slideMaster36.xml" ContentType="application/vnd.openxmlformats-officedocument.presentationml.slideMaster+xml"/>
  <Override PartName="/ppt/slides/slide36.xml" ContentType="application/vnd.openxmlformats-officedocument.presentationml.slide+xml"/>
  <Override PartName="/ppt/slideMasters/slideMaster37.xml" ContentType="application/vnd.openxmlformats-officedocument.presentationml.slideMaster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notesMasterIdLst>
    <p:notesMasterId r:id="rId3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3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1.xml"/>
		</Relationships>
</file>

<file path=ppt/notesSlides/_rels/notesSlide3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2.xml"/>
		</Relationships>
</file>

<file path=ppt/notesSlides/_rels/notesSlide3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3.xml"/>
		</Relationships>
</file>

<file path=ppt/notesSlides/_rels/notesSlide3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4.xml"/>
		</Relationships>
</file>

<file path=ppt/notesSlides/_rels/notesSlide3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5.xml"/>
		</Relationships>
</file>

<file path=ppt/notesSlides/_rels/notesSlide3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6.xml"/>
		</Relationships>
</file>

<file path=ppt/notesSlides/_rels/notesSlide3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7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12E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3931920"/>
            <a:ext cx="9144000" cy="1211580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800" kern="0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 LABS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Suffix: '-ful'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457200" y="23317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i="1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"full of, having quality"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29260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Origin: Old English: full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3429000"/>
            <a:ext cx="4023360" cy="347472"/>
          </a:xfrm>
          <a:prstGeom prst="rect">
            <a:avLst>
              <a:gd name="adj" fmla="val 15789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342900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 — Morpheme Meaning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3566160"/>
            <a:ext cx="4023360" cy="347472"/>
          </a:xfrm>
          <a:prstGeom prst="rect">
            <a:avLst>
              <a:gd name="adj" fmla="val 15789"/>
            </a:avLst>
          </a:prstGeom>
          <a:solidFill>
            <a:srgbClr val="1E1B4B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356616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 — Dictation &amp; Breakdown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703320"/>
            <a:ext cx="4023360" cy="347472"/>
          </a:xfrm>
          <a:prstGeom prst="rect">
            <a:avLst>
              <a:gd name="adj" fmla="val 15789"/>
            </a:avLst>
          </a:prstGeom>
          <a:solidFill>
            <a:srgbClr val="1E1B4B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70332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 — Dictation &amp; Word Matrix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401568"/>
            <a:ext cx="4023360" cy="347472"/>
          </a:xfrm>
          <a:prstGeom prst="rect">
            <a:avLst>
              <a:gd name="adj" fmla="val 15789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401568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 — Morpheme Meaning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785616"/>
            <a:ext cx="4023360" cy="347472"/>
          </a:xfrm>
          <a:prstGeom prst="rect">
            <a:avLst>
              <a:gd name="adj" fmla="val 15789"/>
            </a:avLst>
          </a:prstGeom>
          <a:solidFill>
            <a:srgbClr val="1E1B4B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3785616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 — Dictation &amp; Breakdown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4169664"/>
            <a:ext cx="4023360" cy="347472"/>
          </a:xfrm>
          <a:prstGeom prst="rect">
            <a:avLst>
              <a:gd name="adj" fmla="val 15789"/>
            </a:avLst>
          </a:prstGeom>
          <a:solidFill>
            <a:srgbClr val="1E1B4B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4169664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 — Dictation &amp; Word Matrix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" y="40233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wordlabs.app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312E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1645920"/>
            <a:ext cx="1097280" cy="411480"/>
          </a:xfrm>
          <a:prstGeom prst="rect">
            <a:avLst>
              <a:gd name="adj" fmla="val 17778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2148840"/>
            <a:ext cx="8412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Dictation &amp;</a:t>
            </a:r>
            <a:endParaRPr lang="en-US" sz="4400" dirty="0"/>
          </a:p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57200" y="34747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 → Write → Reveal → Check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Dictation — Listen &amp; Write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77240"/>
            <a:ext cx="8412480" cy="530352"/>
          </a:xfrm>
          <a:prstGeom prst="rect">
            <a:avLst>
              <a:gd name="adj" fmla="val 13793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77240"/>
            <a:ext cx="82296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📢  Teacher reads aloud. Students write the sentence in their books.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65760" y="1600200"/>
            <a:ext cx="841248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194560"/>
            <a:ext cx="841248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" y="2788920"/>
            <a:ext cx="841248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338328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sentence here ↑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011680" y="3822192"/>
            <a:ext cx="2286000" cy="658368"/>
          </a:xfrm>
          <a:prstGeom prst="rect">
            <a:avLst>
              <a:gd name="adj" fmla="val 13889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011680" y="3822192"/>
            <a:ext cx="2286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pPr algn="ctr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focus words</a:t>
            </a:r>
            <a:endParaRPr lang="en-US" sz="2800" dirty="0"/>
          </a:p>
        </p:txBody>
      </p:sp>
      <p:sp>
        <p:nvSpPr>
          <p:cNvPr id="18" name="Shape 16"/>
          <p:cNvSpPr/>
          <p:nvPr/>
        </p:nvSpPr>
        <p:spPr>
          <a:xfrm>
            <a:off x="4846320" y="3822192"/>
            <a:ext cx="2286000" cy="658368"/>
          </a:xfrm>
          <a:prstGeom prst="rect">
            <a:avLst>
              <a:gd name="adj" fmla="val 13889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846320" y="3822192"/>
            <a:ext cx="2286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9240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pPr algn="ctr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punctuation mark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Dictation — Reveal &amp; Underline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4980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your sentence. Underline the focus words.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1188720"/>
            <a:ext cx="8412480" cy="1554480"/>
          </a:xfrm>
          <a:prstGeom prst="rect">
            <a:avLst>
              <a:gd name="adj" fmla="val 705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261872"/>
            <a:ext cx="8046720" cy="14081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 was </a:t>
            </a:r>
            <a:pPr algn="l" indent="0" marL="0">
              <a:buNone/>
            </a:pPr>
            <a:r>
              <a:rPr lang="en-US" sz="1800" b="1" dirty="0">
                <a:solidFill>
                  <a:srgbClr val="0D9488"/>
                </a:solidFill>
                <a:highlight>
                  <a:srgbClr val="CCFBF1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hopeful</a:t>
            </a:r>
            <a:pPr algn="l" indent="0" marL="0"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that the </a:t>
            </a:r>
            <a:pPr algn="l" indent="0" marL="0">
              <a:buNone/>
            </a:pPr>
            <a:r>
              <a:rPr lang="en-US" sz="1800" b="1" dirty="0">
                <a:solidFill>
                  <a:srgbClr val="0D9488"/>
                </a:solidFill>
                <a:highlight>
                  <a:srgbClr val="CCFBF1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grateful</a:t>
            </a:r>
            <a:pPr algn="l" indent="0" marL="0"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crowd would enjoy the performance.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365760" y="2852928"/>
            <a:ext cx="8412480" cy="475488"/>
          </a:xfrm>
          <a:prstGeom prst="rect">
            <a:avLst>
              <a:gd name="adj" fmla="val 15385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285292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rewrite each focus word below with space between letters — leave room for your breakdown.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1737360" y="3456432"/>
            <a:ext cx="2560320" cy="1005840"/>
          </a:xfrm>
          <a:prstGeom prst="rect">
            <a:avLst>
              <a:gd name="adj" fmla="val 727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737360" y="3977640"/>
            <a:ext cx="256032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1737360" y="3456432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hopeful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737360" y="400507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breakdown below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572000" y="3456432"/>
            <a:ext cx="2560320" cy="1005840"/>
          </a:xfrm>
          <a:prstGeom prst="rect">
            <a:avLst>
              <a:gd name="adj" fmla="val 727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72000" y="3977640"/>
            <a:ext cx="256032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4572000" y="3456432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grateful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572000" y="400507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breakdown below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Attempt (Word 1 of 2)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the morpheme breakdown, syllables, and phonemes for this word. Check your work on the next slides.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hopeful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874520" y="2240280"/>
            <a:ext cx="6903720" cy="841248"/>
          </a:xfrm>
          <a:prstGeom prst="rect">
            <a:avLst>
              <a:gd name="adj" fmla="val 652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1874520" y="2240280"/>
            <a:ext cx="69037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Morphemes Revealed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DDD6FE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C1D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Check your morpheme breakdown. Morphemes are the meaningful parts.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hopeful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hope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wish for something good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of, having quality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9" name="Text 27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Syllables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syllable split. Syllables are the beats in the word.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hopeful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hope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wish for something good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of, having quality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hope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Phonemes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9D17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phonemes. Phonemes are the individual sounds.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hopeful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hope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wish for something good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of, having quality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hope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124837" y="4169664"/>
            <a:ext cx="685800" cy="384048"/>
          </a:xfrm>
          <a:prstGeom prst="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124837" y="4169664"/>
            <a:ext cx="685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3033522" y="4169664"/>
            <a:ext cx="685800" cy="384048"/>
          </a:xfrm>
          <a:prstGeom prst="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033522" y="4169664"/>
            <a:ext cx="685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3033522" y="4572000"/>
            <a:ext cx="685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/oh/</a:t>
            </a:r>
            <a:endParaRPr lang="en-US" sz="750" dirty="0"/>
          </a:p>
        </p:txBody>
      </p:sp>
      <p:sp>
        <p:nvSpPr>
          <p:cNvPr id="38" name="Shape 36"/>
          <p:cNvSpPr/>
          <p:nvPr/>
        </p:nvSpPr>
        <p:spPr>
          <a:xfrm>
            <a:off x="3942207" y="4169664"/>
            <a:ext cx="685800" cy="384048"/>
          </a:xfrm>
          <a:prstGeom prst="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942207" y="4169664"/>
            <a:ext cx="685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4850892" y="4169664"/>
            <a:ext cx="685800" cy="384048"/>
          </a:xfrm>
          <a:prstGeom prst="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850892" y="4169664"/>
            <a:ext cx="685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4850892" y="4572000"/>
            <a:ext cx="685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silent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5759577" y="4169664"/>
            <a:ext cx="685800" cy="384048"/>
          </a:xfrm>
          <a:prstGeom prst="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5759577" y="4169664"/>
            <a:ext cx="685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6668262" y="4169664"/>
            <a:ext cx="685800" cy="384048"/>
          </a:xfrm>
          <a:prstGeom prst="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668262" y="4169664"/>
            <a:ext cx="685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7576947" y="4169664"/>
            <a:ext cx="685800" cy="384048"/>
          </a:xfrm>
          <a:prstGeom prst="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7576947" y="4169664"/>
            <a:ext cx="685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Attempt (Word 2 of 2)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the morpheme breakdown, syllables, and phonemes for this word. Check your work on the next slides.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grateful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874520" y="2240280"/>
            <a:ext cx="6903720" cy="841248"/>
          </a:xfrm>
          <a:prstGeom prst="rect">
            <a:avLst>
              <a:gd name="adj" fmla="val 652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1874520" y="2240280"/>
            <a:ext cx="69037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Morphemes Revealed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DDD6FE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C1D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Check your morpheme breakdown. Morphemes are the meaningful parts.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grateful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grate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pleasing, welcome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of, having quality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9" name="Text 27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Syllables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syllable split. Syllables are the beats in the word.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grateful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grate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pleasing, welcome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of, having quality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grate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312E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1645920"/>
            <a:ext cx="1097280" cy="411480"/>
          </a:xfrm>
          <a:prstGeom prst="rect">
            <a:avLst>
              <a:gd name="adj" fmla="val 17778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2148840"/>
            <a:ext cx="8412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 Meaning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57200" y="34747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Suffix '-ful' — full of, having quality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Phonemes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9D17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phonemes. Phonemes are the individual sounds.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grateful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grate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pleasing, welcome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of, having quality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grate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023872" y="4169664"/>
            <a:ext cx="685800" cy="384048"/>
          </a:xfrm>
          <a:prstGeom prst="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023872" y="4169664"/>
            <a:ext cx="685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2831592" y="4169664"/>
            <a:ext cx="685800" cy="384048"/>
          </a:xfrm>
          <a:prstGeom prst="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831592" y="4169664"/>
            <a:ext cx="685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3639312" y="4169664"/>
            <a:ext cx="685800" cy="384048"/>
          </a:xfrm>
          <a:prstGeom prst="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639312" y="4169664"/>
            <a:ext cx="685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3639312" y="4572000"/>
            <a:ext cx="685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/ay/</a:t>
            </a:r>
            <a:endParaRPr lang="en-US" sz="750" dirty="0"/>
          </a:p>
        </p:txBody>
      </p:sp>
      <p:sp>
        <p:nvSpPr>
          <p:cNvPr id="40" name="Shape 38"/>
          <p:cNvSpPr/>
          <p:nvPr/>
        </p:nvSpPr>
        <p:spPr>
          <a:xfrm>
            <a:off x="4447032" y="4169664"/>
            <a:ext cx="685800" cy="384048"/>
          </a:xfrm>
          <a:prstGeom prst="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447032" y="4169664"/>
            <a:ext cx="685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5254752" y="4169664"/>
            <a:ext cx="685800" cy="384048"/>
          </a:xfrm>
          <a:prstGeom prst="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254752" y="4169664"/>
            <a:ext cx="685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5254752" y="4572000"/>
            <a:ext cx="685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silent</a:t>
            </a:r>
            <a:endParaRPr lang="en-US" sz="750" dirty="0"/>
          </a:p>
        </p:txBody>
      </p:sp>
      <p:sp>
        <p:nvSpPr>
          <p:cNvPr id="45" name="Shape 43"/>
          <p:cNvSpPr/>
          <p:nvPr/>
        </p:nvSpPr>
        <p:spPr>
          <a:xfrm>
            <a:off x="6062472" y="4169664"/>
            <a:ext cx="685800" cy="384048"/>
          </a:xfrm>
          <a:prstGeom prst="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062472" y="4169664"/>
            <a:ext cx="685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6870192" y="4169664"/>
            <a:ext cx="685800" cy="384048"/>
          </a:xfrm>
          <a:prstGeom prst="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870192" y="4169664"/>
            <a:ext cx="685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7677912" y="4169664"/>
            <a:ext cx="685800" cy="384048"/>
          </a:xfrm>
          <a:prstGeom prst="rect">
            <a:avLst>
              <a:gd name="adj" fmla="val 9524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7677912" y="4169664"/>
            <a:ext cx="685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312E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1645920"/>
            <a:ext cx="1097280" cy="411480"/>
          </a:xfrm>
          <a:prstGeom prst="rect">
            <a:avLst>
              <a:gd name="adj" fmla="val 17778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2148840"/>
            <a:ext cx="8412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Dictation &amp;</a:t>
            </a:r>
            <a:endParaRPr lang="en-US" sz="4400" dirty="0"/>
          </a:p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 Matrix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57200" y="34747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 → Write → Reveal → Build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</a:t>
            </a:r>
            <a:endParaRPr lang="en-US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Dictation — Listen &amp; Write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77240"/>
            <a:ext cx="8412480" cy="530352"/>
          </a:xfrm>
          <a:prstGeom prst="rect">
            <a:avLst>
              <a:gd name="adj" fmla="val 13793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77240"/>
            <a:ext cx="82296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📢  Teacher reads aloud. Students write the sentence in their books.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65760" y="1600200"/>
            <a:ext cx="841248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194560"/>
            <a:ext cx="841248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" y="2788920"/>
            <a:ext cx="841248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338328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sentence here ↑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011680" y="3822192"/>
            <a:ext cx="2286000" cy="658368"/>
          </a:xfrm>
          <a:prstGeom prst="rect">
            <a:avLst>
              <a:gd name="adj" fmla="val 13889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011680" y="3822192"/>
            <a:ext cx="2286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pPr algn="ctr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focus words</a:t>
            </a:r>
            <a:endParaRPr lang="en-US" sz="2800" dirty="0"/>
          </a:p>
        </p:txBody>
      </p:sp>
      <p:sp>
        <p:nvSpPr>
          <p:cNvPr id="18" name="Shape 16"/>
          <p:cNvSpPr/>
          <p:nvPr/>
        </p:nvSpPr>
        <p:spPr>
          <a:xfrm>
            <a:off x="4846320" y="3822192"/>
            <a:ext cx="2286000" cy="658368"/>
          </a:xfrm>
          <a:prstGeom prst="rect">
            <a:avLst>
              <a:gd name="adj" fmla="val 13889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846320" y="3822192"/>
            <a:ext cx="2286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9240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pPr algn="ctr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punctuation marks</a:t>
            </a: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Dictation — Reveal &amp; Underline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4980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your sentence. Underline the focus words.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1188720"/>
            <a:ext cx="8412480" cy="1554480"/>
          </a:xfrm>
          <a:prstGeom prst="rect">
            <a:avLst>
              <a:gd name="adj" fmla="val 705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261872"/>
            <a:ext cx="8046720" cy="14081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</a:t>
            </a:r>
            <a:pPr algn="l" indent="0" marL="0">
              <a:buNone/>
            </a:pPr>
            <a:r>
              <a:rPr lang="en-US" sz="1800" b="1" dirty="0">
                <a:solidFill>
                  <a:srgbClr val="0D9488"/>
                </a:solidFill>
                <a:highlight>
                  <a:srgbClr val="CCFBF1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cheerful</a:t>
            </a:r>
            <a:pPr algn="l" indent="0" marL="0"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children were </a:t>
            </a:r>
            <a:pPr algn="l" indent="0" marL="0">
              <a:buNone/>
            </a:pPr>
            <a:r>
              <a:rPr lang="en-US" sz="1800" b="1" dirty="0">
                <a:solidFill>
                  <a:srgbClr val="0D9488"/>
                </a:solidFill>
                <a:highlight>
                  <a:srgbClr val="CCFBF1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playful</a:t>
            </a:r>
            <a:pPr algn="l" indent="0" marL="0"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and </a:t>
            </a:r>
            <a:pPr algn="l" indent="0" marL="0">
              <a:buNone/>
            </a:pPr>
            <a:r>
              <a:rPr lang="en-US" sz="1800" b="1" dirty="0">
                <a:solidFill>
                  <a:srgbClr val="0D9488"/>
                </a:solidFill>
                <a:highlight>
                  <a:srgbClr val="CCFBF1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helpful</a:t>
            </a:r>
            <a:pPr algn="l" indent="0" marL="0"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during the school camp.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365760" y="2852928"/>
            <a:ext cx="8412480" cy="475488"/>
          </a:xfrm>
          <a:prstGeom prst="rect">
            <a:avLst>
              <a:gd name="adj" fmla="val 15385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285292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rewrite each focus word below with space between letters — leave room for your breakdown.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11480" y="3456432"/>
            <a:ext cx="2499360" cy="1005840"/>
          </a:xfrm>
          <a:prstGeom prst="rect">
            <a:avLst>
              <a:gd name="adj" fmla="val 727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11480" y="3977640"/>
            <a:ext cx="249936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411480" y="3456432"/>
            <a:ext cx="2499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cheerful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11480" y="4005072"/>
            <a:ext cx="2499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breakdown below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185160" y="3456432"/>
            <a:ext cx="2499360" cy="1005840"/>
          </a:xfrm>
          <a:prstGeom prst="rect">
            <a:avLst>
              <a:gd name="adj" fmla="val 727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185160" y="3977640"/>
            <a:ext cx="249936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3185160" y="3456432"/>
            <a:ext cx="2499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playful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3185160" y="4005072"/>
            <a:ext cx="2499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breakdown below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5958840" y="3456432"/>
            <a:ext cx="2499360" cy="1005840"/>
          </a:xfrm>
          <a:prstGeom prst="rect">
            <a:avLst>
              <a:gd name="adj" fmla="val 727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958840" y="3977640"/>
            <a:ext cx="249936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5958840" y="3456432"/>
            <a:ext cx="2499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helpful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5958840" y="4005072"/>
            <a:ext cx="2499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breakdown below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Attempt (Word 1 of 3)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the morpheme breakdown, syllables, and phonemes for this word. Check your work on the next slides.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cheerful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874520" y="2240280"/>
            <a:ext cx="6903720" cy="841248"/>
          </a:xfrm>
          <a:prstGeom prst="rect">
            <a:avLst>
              <a:gd name="adj" fmla="val 652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1874520" y="2240280"/>
            <a:ext cx="69037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Morphemes Revealed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DDD6FE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C1D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Check your morpheme breakdown. Morphemes are the meaningful parts.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cheerful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cheer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happiness, good spirits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of, having quality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9" name="Text 27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Syllables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syllable split. Syllables are the beats in the word.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cheerful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cheer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happiness, good spirits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of, having quality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cheer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Phonemes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9D17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phonemes. Phonemes are the individual sounds.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cheerful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cheer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happiness, good spirits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of, having quality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cheer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658368"/>
          </a:xfrm>
          <a:prstGeom prst="rect">
            <a:avLst>
              <a:gd name="adj" fmla="val 8333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254649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254649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3293146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293146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ee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4331643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331643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5370141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5370141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6408638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408638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7447135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7447135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Attempt (Word 2 of 3)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the morpheme breakdown, syllables, and phonemes for this word. Check your work on the next slides.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874520" y="2240280"/>
            <a:ext cx="6903720" cy="841248"/>
          </a:xfrm>
          <a:prstGeom prst="rect">
            <a:avLst>
              <a:gd name="adj" fmla="val 652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1874520" y="2240280"/>
            <a:ext cx="69037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Morphemes Revealed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DDD6FE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C1D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Check your morpheme breakdown. Morphemes are the meaningful parts.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have fun or engage in games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of, having quality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9" name="Text 27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Learning Intention &amp; Success Criteria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822960"/>
            <a:ext cx="8412480" cy="1234440"/>
          </a:xfrm>
          <a:prstGeom prst="rect">
            <a:avLst>
              <a:gd name="adj" fmla="val 7407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02920" y="868680"/>
            <a:ext cx="8138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 are learning that the suffix '-ful' means 'full of, having quality'.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65760" y="219456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Success Criteria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65760" y="2633472"/>
            <a:ext cx="384048" cy="384048"/>
          </a:xfrm>
          <a:prstGeom prst="rect">
            <a:avLst>
              <a:gd name="adj" fmla="val 14286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63347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41248" y="2633472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can explain the meaning of the suffix '-ful'.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65760" y="3291840"/>
            <a:ext cx="384048" cy="384048"/>
          </a:xfrm>
          <a:prstGeom prst="rect">
            <a:avLst>
              <a:gd name="adj" fmla="val 14286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32918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41248" y="3291840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can use base words and other morphemes to build and decode '-ful' words.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365760" y="3950208"/>
            <a:ext cx="384048" cy="384048"/>
          </a:xfrm>
          <a:prstGeom prst="rect">
            <a:avLst>
              <a:gd name="adj" fmla="val 14286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39502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841248" y="3950208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can read and spell '-ful' words effectively in sentences.</a:t>
            </a:r>
            <a:endParaRPr lang="en-US" sz="1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Syllables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syllable split. Syllables are the beats in the word.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have fun or engage in games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of, having quality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Phonemes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9D17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phonemes. Phonemes are the individual sounds.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have fun or engage in games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of, having quality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658368"/>
          </a:xfrm>
          <a:prstGeom prst="rect">
            <a:avLst>
              <a:gd name="adj" fmla="val 8333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254649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254649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3293146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293146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4331643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331643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ay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5370141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5370141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6408638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408638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7447135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7447135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Attempt (Word 3 of 3)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the morpheme breakdown, syllables, and phonemes for this word. Check your work on the next slides.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helpful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874520" y="2240280"/>
            <a:ext cx="6903720" cy="841248"/>
          </a:xfrm>
          <a:prstGeom prst="rect">
            <a:avLst>
              <a:gd name="adj" fmla="val 652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1874520" y="2240280"/>
            <a:ext cx="69037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Morphemes Revealed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DDD6FE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C1D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Check your morpheme breakdown. Morphemes are the meaningful parts.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helpful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help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assist or support someone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of, having quality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9" name="Text 27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Syllables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syllable split. Syllables are the beats in the word.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helpful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help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assist or support someone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of, having quality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help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Phonemes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9D17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phonemes. Phonemes are the individual sounds.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helpful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help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assist or support someone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of, having quality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help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658368"/>
          </a:xfrm>
          <a:prstGeom prst="rect">
            <a:avLst>
              <a:gd name="adj" fmla="val 8333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124837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124837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303352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03352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3942207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942207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485089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85089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5759577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759577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666826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66826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7576947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576947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 Matrix — Build Your Own Words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4980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Word Labs Morpheme Builder to find words, then fill in the matrix below.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65760" y="1170432"/>
            <a:ext cx="731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Name: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143000" y="1371600"/>
            <a:ext cx="2926080" cy="0"/>
          </a:xfrm>
          <a:prstGeom prst="line">
            <a:avLst/>
          </a:prstGeom>
          <a:noFill/>
          <a:ln w="12700">
            <a:solidFill>
              <a:srgbClr val="47556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63440" y="1170432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Date: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349240" y="1371600"/>
            <a:ext cx="3246120" cy="0"/>
          </a:xfrm>
          <a:prstGeom prst="line">
            <a:avLst/>
          </a:prstGeom>
          <a:noFill/>
          <a:ln w="12700">
            <a:solidFill>
              <a:srgbClr val="47556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5760" y="1600200"/>
            <a:ext cx="2468880" cy="438912"/>
          </a:xfrm>
          <a:prstGeom prst="rect">
            <a:avLst>
              <a:gd name="adj" fmla="val 12500"/>
            </a:avLst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1600200"/>
            <a:ext cx="2468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Prefixes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971800" y="1600200"/>
            <a:ext cx="2834640" cy="438912"/>
          </a:xfrm>
          <a:prstGeom prst="rect">
            <a:avLst>
              <a:gd name="adj" fmla="val 12500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971800" y="1600200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Base Words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0" y="1600200"/>
            <a:ext cx="2834640" cy="438912"/>
          </a:xfrm>
          <a:prstGeom prst="rect">
            <a:avLst>
              <a:gd name="adj" fmla="val 12500"/>
            </a:avLst>
          </a:prstGeom>
          <a:solidFill>
            <a:srgbClr val="DB2777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943600" y="1600200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Suffix: '-ful'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65760" y="2066544"/>
            <a:ext cx="2468880" cy="32004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971800" y="2066544"/>
            <a:ext cx="2834640" cy="32004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943600" y="2066544"/>
            <a:ext cx="2834640" cy="32004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65760" y="2404872"/>
            <a:ext cx="2468880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71800" y="2404872"/>
            <a:ext cx="2834640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943600" y="2404872"/>
            <a:ext cx="2834640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65760" y="2743200"/>
            <a:ext cx="2468880" cy="32004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971800" y="2743200"/>
            <a:ext cx="2834640" cy="32004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5943600" y="2743200"/>
            <a:ext cx="2834640" cy="32004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65760" y="3081528"/>
            <a:ext cx="2468880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971800" y="3081528"/>
            <a:ext cx="2834640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5943600" y="3081528"/>
            <a:ext cx="2834640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65760" y="3474720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Words I made: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365760" y="3803904"/>
            <a:ext cx="2606040" cy="0"/>
          </a:xfrm>
          <a:prstGeom prst="line">
            <a:avLst/>
          </a:prstGeom>
          <a:noFill/>
          <a:ln w="9525">
            <a:solidFill>
              <a:srgbClr val="475569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200400" y="3803904"/>
            <a:ext cx="2606040" cy="0"/>
          </a:xfrm>
          <a:prstGeom prst="line">
            <a:avLst/>
          </a:prstGeom>
          <a:noFill/>
          <a:ln w="9525">
            <a:solidFill>
              <a:srgbClr val="475569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035040" y="3803904"/>
            <a:ext cx="2606040" cy="0"/>
          </a:xfrm>
          <a:prstGeom prst="line">
            <a:avLst/>
          </a:prstGeom>
          <a:noFill/>
          <a:ln w="9525">
            <a:solidFill>
              <a:srgbClr val="475569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65760" y="4151376"/>
            <a:ext cx="2606040" cy="0"/>
          </a:xfrm>
          <a:prstGeom prst="line">
            <a:avLst/>
          </a:prstGeom>
          <a:noFill/>
          <a:ln w="9525">
            <a:solidFill>
              <a:srgbClr val="475569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200400" y="4151376"/>
            <a:ext cx="2606040" cy="0"/>
          </a:xfrm>
          <a:prstGeom prst="line">
            <a:avLst/>
          </a:prstGeom>
          <a:noFill/>
          <a:ln w="9525">
            <a:solidFill>
              <a:srgbClr val="475569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035040" y="4151376"/>
            <a:ext cx="2606040" cy="0"/>
          </a:xfrm>
          <a:prstGeom prst="line">
            <a:avLst/>
          </a:prstGeom>
          <a:noFill/>
          <a:ln w="9525">
            <a:solidFill>
              <a:srgbClr val="475569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65760" y="4535424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Choose 3 words and write a sentence for each:</a:t>
            </a:r>
            <a:endParaRPr lang="en-US" sz="10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 Matrix — Review Answers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4980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Here are some words you could have made. Check your list!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1115568"/>
            <a:ext cx="2468880" cy="420624"/>
          </a:xfrm>
          <a:prstGeom prst="rect">
            <a:avLst>
              <a:gd name="adj" fmla="val 13043"/>
            </a:avLst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1115568"/>
            <a:ext cx="2468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Prefixes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971800" y="1115568"/>
            <a:ext cx="2834640" cy="420624"/>
          </a:xfrm>
          <a:prstGeom prst="rect">
            <a:avLst>
              <a:gd name="adj" fmla="val 13043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971800" y="1115568"/>
            <a:ext cx="28346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Base Words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943600" y="1115568"/>
            <a:ext cx="2834640" cy="420624"/>
          </a:xfrm>
          <a:prstGeom prst="rect">
            <a:avLst>
              <a:gd name="adj" fmla="val 13043"/>
            </a:avLst>
          </a:prstGeom>
          <a:solidFill>
            <a:srgbClr val="DB2777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0" y="1115568"/>
            <a:ext cx="28346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Suffix: '-ful'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1563624"/>
            <a:ext cx="2468880" cy="402336"/>
          </a:xfrm>
          <a:prstGeom prst="rect">
            <a:avLst/>
          </a:prstGeom>
          <a:solidFill>
            <a:srgbClr val="DDD6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1563624"/>
            <a:ext cx="2468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un-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2971800" y="1563624"/>
            <a:ext cx="2834640" cy="402336"/>
          </a:xfrm>
          <a:prstGeom prst="rect">
            <a:avLst/>
          </a:prstGeom>
          <a:solidFill>
            <a:srgbClr val="CCFBF1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71800" y="1563624"/>
            <a:ext cx="2834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help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943600" y="1563624"/>
            <a:ext cx="2834640" cy="402336"/>
          </a:xfrm>
          <a:prstGeom prst="rect">
            <a:avLst/>
          </a:prstGeom>
          <a:solidFill>
            <a:srgbClr val="FCE7F3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0" y="1563624"/>
            <a:ext cx="2834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-ful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365760" y="1984248"/>
            <a:ext cx="2468880" cy="402336"/>
          </a:xfrm>
          <a:prstGeom prst="rect">
            <a:avLst/>
          </a:prstGeom>
          <a:solidFill>
            <a:srgbClr val="DDD6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1984248"/>
            <a:ext cx="2468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re-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2971800" y="1984248"/>
            <a:ext cx="2834640" cy="402336"/>
          </a:xfrm>
          <a:prstGeom prst="rect">
            <a:avLst/>
          </a:prstGeom>
          <a:solidFill>
            <a:srgbClr val="CCFBF1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71800" y="1984248"/>
            <a:ext cx="2834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power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5943600" y="1984248"/>
            <a:ext cx="2834640" cy="402336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65760" y="2404872"/>
            <a:ext cx="2468880" cy="402336"/>
          </a:xfrm>
          <a:prstGeom prst="rect">
            <a:avLst/>
          </a:prstGeom>
          <a:solidFill>
            <a:srgbClr val="DDD6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65760" y="2404872"/>
            <a:ext cx="2468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over-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2971800" y="2404872"/>
            <a:ext cx="2834640" cy="402336"/>
          </a:xfrm>
          <a:prstGeom prst="rect">
            <a:avLst/>
          </a:prstGeom>
          <a:solidFill>
            <a:srgbClr val="CCFBF1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971800" y="2404872"/>
            <a:ext cx="2834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hope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5943600" y="2404872"/>
            <a:ext cx="2834640" cy="402336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65760" y="2825496"/>
            <a:ext cx="2468880" cy="402336"/>
          </a:xfrm>
          <a:prstGeom prst="rect">
            <a:avLst/>
          </a:prstGeom>
          <a:solidFill>
            <a:srgbClr val="DDD6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65760" y="2825496"/>
            <a:ext cx="2468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dis-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2971800" y="2825496"/>
            <a:ext cx="2834640" cy="402336"/>
          </a:xfrm>
          <a:prstGeom prst="rect">
            <a:avLst/>
          </a:prstGeom>
          <a:solidFill>
            <a:srgbClr val="CCFBF1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971800" y="2825496"/>
            <a:ext cx="2834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care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5943600" y="2825496"/>
            <a:ext cx="2834640" cy="402336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65760" y="3246120"/>
            <a:ext cx="2468880" cy="402336"/>
          </a:xfrm>
          <a:prstGeom prst="rect">
            <a:avLst/>
          </a:prstGeom>
          <a:solidFill>
            <a:srgbClr val="DDD6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65760" y="3246120"/>
            <a:ext cx="2468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mis-</a:t>
            </a:r>
            <a:endParaRPr lang="en-US" sz="1300" dirty="0"/>
          </a:p>
        </p:txBody>
      </p:sp>
      <p:sp>
        <p:nvSpPr>
          <p:cNvPr id="40" name="Shape 38"/>
          <p:cNvSpPr/>
          <p:nvPr/>
        </p:nvSpPr>
        <p:spPr>
          <a:xfrm>
            <a:off x="2971800" y="3246120"/>
            <a:ext cx="2834640" cy="402336"/>
          </a:xfrm>
          <a:prstGeom prst="rect">
            <a:avLst/>
          </a:prstGeom>
          <a:solidFill>
            <a:srgbClr val="CCFBF1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2971800" y="3246120"/>
            <a:ext cx="2834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300" dirty="0"/>
          </a:p>
        </p:txBody>
      </p:sp>
      <p:sp>
        <p:nvSpPr>
          <p:cNvPr id="42" name="Shape 40"/>
          <p:cNvSpPr/>
          <p:nvPr/>
        </p:nvSpPr>
        <p:spPr>
          <a:xfrm>
            <a:off x="5943600" y="3246120"/>
            <a:ext cx="2834640" cy="402336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65760" y="361188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Sample words: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365760" y="4023360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65760" y="4023360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hopeful</a:t>
            </a:r>
            <a:endParaRPr lang="en-US" sz="1200" dirty="0"/>
          </a:p>
        </p:txBody>
      </p:sp>
      <p:sp>
        <p:nvSpPr>
          <p:cNvPr id="46" name="Shape 44"/>
          <p:cNvSpPr/>
          <p:nvPr/>
        </p:nvSpPr>
        <p:spPr>
          <a:xfrm>
            <a:off x="2542032" y="4023360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2542032" y="4023360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careful</a:t>
            </a:r>
            <a:endParaRPr lang="en-US" sz="1200" dirty="0"/>
          </a:p>
        </p:txBody>
      </p:sp>
      <p:sp>
        <p:nvSpPr>
          <p:cNvPr id="48" name="Shape 46"/>
          <p:cNvSpPr/>
          <p:nvPr/>
        </p:nvSpPr>
        <p:spPr>
          <a:xfrm>
            <a:off x="4718304" y="4023360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718304" y="4023360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powerful</a:t>
            </a:r>
            <a:endParaRPr lang="en-US" sz="1200" dirty="0"/>
          </a:p>
        </p:txBody>
      </p:sp>
      <p:sp>
        <p:nvSpPr>
          <p:cNvPr id="50" name="Shape 48"/>
          <p:cNvSpPr/>
          <p:nvPr/>
        </p:nvSpPr>
        <p:spPr>
          <a:xfrm>
            <a:off x="6894576" y="4023360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6894576" y="4023360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playful</a:t>
            </a:r>
            <a:endParaRPr lang="en-US" sz="1200" dirty="0"/>
          </a:p>
        </p:txBody>
      </p:sp>
      <p:sp>
        <p:nvSpPr>
          <p:cNvPr id="52" name="Shape 50"/>
          <p:cNvSpPr/>
          <p:nvPr/>
        </p:nvSpPr>
        <p:spPr>
          <a:xfrm>
            <a:off x="365760" y="4498848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365760" y="4498848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harmful</a:t>
            </a:r>
            <a:endParaRPr lang="en-US" sz="1200" dirty="0"/>
          </a:p>
        </p:txBody>
      </p:sp>
      <p:sp>
        <p:nvSpPr>
          <p:cNvPr id="54" name="Shape 52"/>
          <p:cNvSpPr/>
          <p:nvPr/>
        </p:nvSpPr>
        <p:spPr>
          <a:xfrm>
            <a:off x="2542032" y="4498848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2542032" y="4498848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grateful</a:t>
            </a:r>
            <a:endParaRPr lang="en-US" sz="1200" dirty="0"/>
          </a:p>
        </p:txBody>
      </p:sp>
      <p:sp>
        <p:nvSpPr>
          <p:cNvPr id="56" name="Shape 54"/>
          <p:cNvSpPr/>
          <p:nvPr/>
        </p:nvSpPr>
        <p:spPr>
          <a:xfrm>
            <a:off x="4718304" y="4498848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718304" y="4498848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cheerful</a:t>
            </a:r>
            <a:endParaRPr lang="en-US" sz="1200" dirty="0"/>
          </a:p>
        </p:txBody>
      </p:sp>
      <p:sp>
        <p:nvSpPr>
          <p:cNvPr id="58" name="Shape 56"/>
          <p:cNvSpPr/>
          <p:nvPr/>
        </p:nvSpPr>
        <p:spPr>
          <a:xfrm>
            <a:off x="6894576" y="4498848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6894576" y="4498848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wonderful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Vocabulary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804672"/>
            <a:ext cx="8412480" cy="1170432"/>
          </a:xfrm>
          <a:prstGeom prst="rect">
            <a:avLst>
              <a:gd name="adj" fmla="val 7813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804672"/>
            <a:ext cx="1280160" cy="1170432"/>
          </a:xfrm>
          <a:prstGeom prst="rect">
            <a:avLst>
              <a:gd name="adj" fmla="val 7813"/>
            </a:avLst>
          </a:prstGeom>
          <a:solidFill>
            <a:srgbClr val="DB2777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481328" y="804672"/>
            <a:ext cx="91440" cy="1170432"/>
          </a:xfrm>
          <a:prstGeom prst="rect">
            <a:avLst/>
          </a:prstGeom>
          <a:solidFill>
            <a:srgbClr val="DB2777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804672"/>
            <a:ext cx="128016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Suffix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691640" y="841248"/>
            <a:ext cx="6949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9D17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meaningful word part added to the end of a word to change its meaning or form. The suffix '-ful' means 'full of, having quality'.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365760" y="2130552"/>
            <a:ext cx="8412480" cy="1170432"/>
          </a:xfrm>
          <a:prstGeom prst="rect">
            <a:avLst>
              <a:gd name="adj" fmla="val 781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65760" y="2130552"/>
            <a:ext cx="1280160" cy="1170432"/>
          </a:xfrm>
          <a:prstGeom prst="rect">
            <a:avLst>
              <a:gd name="adj" fmla="val 7813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481328" y="2130552"/>
            <a:ext cx="91440" cy="117043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130552"/>
            <a:ext cx="128016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Root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691640" y="2167128"/>
            <a:ext cx="6949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core part of a word carrying its basic meaning. In 'hopeful', the root is the part before the suffix '-ful'.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365760" y="3456432"/>
            <a:ext cx="8412480" cy="1170432"/>
          </a:xfrm>
          <a:prstGeom prst="rect">
            <a:avLst>
              <a:gd name="adj" fmla="val 7813"/>
            </a:avLst>
          </a:prstGeom>
          <a:solidFill>
            <a:srgbClr val="DDD6FE"/>
          </a:solidFill>
          <a:ln w="1270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3456432"/>
            <a:ext cx="1280160" cy="1170432"/>
          </a:xfrm>
          <a:prstGeom prst="rect">
            <a:avLst>
              <a:gd name="adj" fmla="val 7813"/>
            </a:avLst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481328" y="3456432"/>
            <a:ext cx="91440" cy="11704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456432"/>
            <a:ext cx="128016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Prefix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691640" y="3493008"/>
            <a:ext cx="6949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4C1D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meaningful word part added to the beginning of a root to change its meaning. E.g. 'un-' in 'careful' means 'not'.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True or False?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3152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the following statements true or false?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365760" y="1207008"/>
            <a:ext cx="7315200" cy="566928"/>
          </a:xfrm>
          <a:prstGeom prst="rect">
            <a:avLst>
              <a:gd name="adj" fmla="val 1290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207008"/>
            <a:ext cx="69494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The suffix '-ful' means 'without' or 'lacking'.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772400" y="1207008"/>
            <a:ext cx="1005840" cy="566928"/>
          </a:xfrm>
          <a:prstGeom prst="rect">
            <a:avLst>
              <a:gd name="adj" fmla="val 12903"/>
            </a:avLst>
          </a:prstGeom>
          <a:solidFill>
            <a:srgbClr val="FEE2E2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772400" y="1207008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DC262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FALSE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65760" y="1901952"/>
            <a:ext cx="7315200" cy="566928"/>
          </a:xfrm>
          <a:prstGeom prst="rect">
            <a:avLst>
              <a:gd name="adj" fmla="val 1290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548640" y="1901952"/>
            <a:ext cx="69494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The suffix '-ful' can turn a noun or verb into an adjective.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772400" y="1901952"/>
            <a:ext cx="1005840" cy="566928"/>
          </a:xfrm>
          <a:prstGeom prst="rect">
            <a:avLst>
              <a:gd name="adj" fmla="val 12903"/>
            </a:avLst>
          </a:prstGeom>
          <a:solidFill>
            <a:srgbClr val="DCFCE7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772400" y="1901952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TRUE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65760" y="2596896"/>
            <a:ext cx="7315200" cy="566928"/>
          </a:xfrm>
          <a:prstGeom prst="rect">
            <a:avLst>
              <a:gd name="adj" fmla="val 1290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48640" y="2596896"/>
            <a:ext cx="69494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The suffix '-ful' always means the thing is completely full, like a cup.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7772400" y="2596896"/>
            <a:ext cx="1005840" cy="566928"/>
          </a:xfrm>
          <a:prstGeom prst="rect">
            <a:avLst>
              <a:gd name="adj" fmla="val 12903"/>
            </a:avLst>
          </a:prstGeom>
          <a:solidFill>
            <a:srgbClr val="FEE2E2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772400" y="2596896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DC262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FALSE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65760" y="3291840"/>
            <a:ext cx="7315200" cy="566928"/>
          </a:xfrm>
          <a:prstGeom prst="rect">
            <a:avLst>
              <a:gd name="adj" fmla="val 1290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548640" y="3291840"/>
            <a:ext cx="69494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The word 'careful' contains the suffix '-ful'.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7772400" y="3291840"/>
            <a:ext cx="1005840" cy="566928"/>
          </a:xfrm>
          <a:prstGeom prst="rect">
            <a:avLst>
              <a:gd name="adj" fmla="val 12903"/>
            </a:avLst>
          </a:prstGeom>
          <a:solidFill>
            <a:srgbClr val="DCFCE7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772400" y="329184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TRUE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65760" y="3986784"/>
            <a:ext cx="7315200" cy="566928"/>
          </a:xfrm>
          <a:prstGeom prst="rect">
            <a:avLst>
              <a:gd name="adj" fmla="val 1290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548640" y="3986784"/>
            <a:ext cx="69494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Adding '-ful' to 'hope' makes the word 'hopeful'.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7772400" y="3986784"/>
            <a:ext cx="1005840" cy="566928"/>
          </a:xfrm>
          <a:prstGeom prst="rect">
            <a:avLst>
              <a:gd name="adj" fmla="val 12903"/>
            </a:avLst>
          </a:prstGeom>
          <a:solidFill>
            <a:srgbClr val="DCFCE7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772400" y="3986784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TRUE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Suffix '-ful' — Meaning &amp; Origin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77240"/>
            <a:ext cx="8412480" cy="1371600"/>
          </a:xfrm>
          <a:prstGeom prst="rect">
            <a:avLst>
              <a:gd name="adj" fmla="val 8000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65760" y="777240"/>
            <a:ext cx="2926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5200" dirty="0"/>
          </a:p>
        </p:txBody>
      </p:sp>
      <p:sp>
        <p:nvSpPr>
          <p:cNvPr id="12" name="Shape 10"/>
          <p:cNvSpPr/>
          <p:nvPr/>
        </p:nvSpPr>
        <p:spPr>
          <a:xfrm>
            <a:off x="3246120" y="777240"/>
            <a:ext cx="36576" cy="1371600"/>
          </a:xfrm>
          <a:prstGeom prst="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29000" y="77724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full of, having quality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7132320" y="777240"/>
            <a:ext cx="1600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99F6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Origin: Old English: full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65760" y="2331720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Words using this suffix: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65760" y="2743200"/>
            <a:ext cx="2011680" cy="502920"/>
          </a:xfrm>
          <a:prstGeom prst="rect">
            <a:avLst>
              <a:gd name="adj" fmla="val 14545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274320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hopeful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2514600" y="2743200"/>
            <a:ext cx="2011680" cy="502920"/>
          </a:xfrm>
          <a:prstGeom prst="rect">
            <a:avLst>
              <a:gd name="adj" fmla="val 14545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514600" y="274320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careful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663440" y="2743200"/>
            <a:ext cx="2011680" cy="502920"/>
          </a:xfrm>
          <a:prstGeom prst="rect">
            <a:avLst>
              <a:gd name="adj" fmla="val 14545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63440" y="274320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powerful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6812280" y="2743200"/>
            <a:ext cx="2011680" cy="502920"/>
          </a:xfrm>
          <a:prstGeom prst="rect">
            <a:avLst>
              <a:gd name="adj" fmla="val 14545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12280" y="274320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playful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365760" y="3401568"/>
            <a:ext cx="2011680" cy="502920"/>
          </a:xfrm>
          <a:prstGeom prst="rect">
            <a:avLst>
              <a:gd name="adj" fmla="val 14545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65760" y="3401568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harmful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2514600" y="3401568"/>
            <a:ext cx="2011680" cy="502920"/>
          </a:xfrm>
          <a:prstGeom prst="rect">
            <a:avLst>
              <a:gd name="adj" fmla="val 14545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514600" y="3401568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grateful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663440" y="3401568"/>
            <a:ext cx="2011680" cy="502920"/>
          </a:xfrm>
          <a:prstGeom prst="rect">
            <a:avLst>
              <a:gd name="adj" fmla="val 14545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663440" y="3401568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cheerful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 Matrix — Build with '-ful'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49808"/>
            <a:ext cx="8412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matrix below. Choose morpheme parts to build a word. Not all combinations work!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40080" y="1234440"/>
            <a:ext cx="1463040" cy="457200"/>
          </a:xfrm>
          <a:prstGeom prst="rect">
            <a:avLst>
              <a:gd name="adj" fmla="val 12000"/>
            </a:avLst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123444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Prefixes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291840" y="1234440"/>
            <a:ext cx="1645920" cy="457200"/>
          </a:xfrm>
          <a:prstGeom prst="rect">
            <a:avLst>
              <a:gd name="adj" fmla="val 12000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91840" y="123444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Base Words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943600" y="1234440"/>
            <a:ext cx="1463040" cy="457200"/>
          </a:xfrm>
          <a:prstGeom prst="rect">
            <a:avLst>
              <a:gd name="adj" fmla="val 12000"/>
            </a:avLst>
          </a:prstGeom>
          <a:solidFill>
            <a:srgbClr val="DB2777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0" y="123444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Suffix: '-ful'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40080" y="1755648"/>
            <a:ext cx="1463040" cy="420624"/>
          </a:xfrm>
          <a:prstGeom prst="rect">
            <a:avLst/>
          </a:prstGeom>
          <a:solidFill>
            <a:srgbClr val="DDD6FE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1755648"/>
            <a:ext cx="1463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un-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291840" y="1755648"/>
            <a:ext cx="1645920" cy="420624"/>
          </a:xfrm>
          <a:prstGeom prst="rect">
            <a:avLst/>
          </a:prstGeom>
          <a:solidFill>
            <a:srgbClr val="CCFBF1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291840" y="1755648"/>
            <a:ext cx="1645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help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943600" y="1755648"/>
            <a:ext cx="1463040" cy="420624"/>
          </a:xfrm>
          <a:prstGeom prst="rect">
            <a:avLst/>
          </a:prstGeom>
          <a:solidFill>
            <a:srgbClr val="FCE7F3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0" y="1755648"/>
            <a:ext cx="1463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-ful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40080" y="2212848"/>
            <a:ext cx="1463040" cy="420624"/>
          </a:xfrm>
          <a:prstGeom prst="rect">
            <a:avLst/>
          </a:prstGeom>
          <a:solidFill>
            <a:srgbClr val="DDD6FE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0080" y="2212848"/>
            <a:ext cx="1463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re-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3291840" y="2212848"/>
            <a:ext cx="1645920" cy="420624"/>
          </a:xfrm>
          <a:prstGeom prst="rect">
            <a:avLst/>
          </a:prstGeom>
          <a:solidFill>
            <a:srgbClr val="CCFBF1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291840" y="2212848"/>
            <a:ext cx="1645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power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5943600" y="2212848"/>
            <a:ext cx="1463040" cy="420624"/>
          </a:xfrm>
          <a:prstGeom prst="rect">
            <a:avLst/>
          </a:prstGeom>
          <a:solidFill>
            <a:srgbClr val="F1F5F9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40080" y="2670048"/>
            <a:ext cx="1463040" cy="420624"/>
          </a:xfrm>
          <a:prstGeom prst="rect">
            <a:avLst/>
          </a:prstGeom>
          <a:solidFill>
            <a:srgbClr val="DDD6FE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0080" y="2670048"/>
            <a:ext cx="1463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over-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3291840" y="2670048"/>
            <a:ext cx="1645920" cy="420624"/>
          </a:xfrm>
          <a:prstGeom prst="rect">
            <a:avLst/>
          </a:prstGeom>
          <a:solidFill>
            <a:srgbClr val="CCFBF1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291840" y="2670048"/>
            <a:ext cx="1645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hope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5943600" y="2670048"/>
            <a:ext cx="1463040" cy="420624"/>
          </a:xfrm>
          <a:prstGeom prst="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640080" y="3127248"/>
            <a:ext cx="1463040" cy="420624"/>
          </a:xfrm>
          <a:prstGeom prst="rect">
            <a:avLst/>
          </a:prstGeom>
          <a:solidFill>
            <a:srgbClr val="DDD6FE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40080" y="3127248"/>
            <a:ext cx="1463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dis-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3291840" y="3127248"/>
            <a:ext cx="1645920" cy="420624"/>
          </a:xfrm>
          <a:prstGeom prst="rect">
            <a:avLst/>
          </a:prstGeom>
          <a:solidFill>
            <a:srgbClr val="CCFBF1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291840" y="3127248"/>
            <a:ext cx="1645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care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5943600" y="3127248"/>
            <a:ext cx="1463040" cy="420624"/>
          </a:xfrm>
          <a:prstGeom prst="rect">
            <a:avLst/>
          </a:prstGeom>
          <a:solidFill>
            <a:srgbClr val="F1F5F9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40080" y="3584448"/>
            <a:ext cx="1463040" cy="420624"/>
          </a:xfrm>
          <a:prstGeom prst="rect">
            <a:avLst/>
          </a:prstGeom>
          <a:solidFill>
            <a:srgbClr val="DDD6FE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40080" y="3584448"/>
            <a:ext cx="1463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mis-</a:t>
            </a:r>
            <a:endParaRPr lang="en-US" sz="1300" dirty="0"/>
          </a:p>
        </p:txBody>
      </p:sp>
      <p:sp>
        <p:nvSpPr>
          <p:cNvPr id="40" name="Shape 38"/>
          <p:cNvSpPr/>
          <p:nvPr/>
        </p:nvSpPr>
        <p:spPr>
          <a:xfrm>
            <a:off x="3291840" y="3584448"/>
            <a:ext cx="1645920" cy="420624"/>
          </a:xfrm>
          <a:prstGeom prst="rect">
            <a:avLst/>
          </a:prstGeom>
          <a:solidFill>
            <a:srgbClr val="CCFBF1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291840" y="3584448"/>
            <a:ext cx="1645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</a:t>
            </a:r>
            <a:endParaRPr lang="en-US" sz="1300" dirty="0"/>
          </a:p>
        </p:txBody>
      </p:sp>
      <p:sp>
        <p:nvSpPr>
          <p:cNvPr id="42" name="Shape 40"/>
          <p:cNvSpPr/>
          <p:nvPr/>
        </p:nvSpPr>
        <p:spPr>
          <a:xfrm>
            <a:off x="5943600" y="3584448"/>
            <a:ext cx="1463040" cy="420624"/>
          </a:xfrm>
          <a:prstGeom prst="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65760" y="4178808"/>
            <a:ext cx="1097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1508760" y="4178808"/>
            <a:ext cx="822960" cy="420624"/>
          </a:xfrm>
          <a:prstGeom prst="rect">
            <a:avLst>
              <a:gd name="adj" fmla="val 17391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5" name="Text 43"/>
          <p:cNvSpPr/>
          <p:nvPr/>
        </p:nvSpPr>
        <p:spPr>
          <a:xfrm>
            <a:off x="1508760" y="4178808"/>
            <a:ext cx="8229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un-</a:t>
            </a:r>
            <a:endParaRPr lang="en-US" sz="1300" dirty="0"/>
          </a:p>
        </p:txBody>
      </p:sp>
      <p:sp>
        <p:nvSpPr>
          <p:cNvPr id="46" name="Text 44"/>
          <p:cNvSpPr/>
          <p:nvPr/>
        </p:nvSpPr>
        <p:spPr>
          <a:xfrm>
            <a:off x="2359152" y="4178808"/>
            <a:ext cx="320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</a:t>
            </a:r>
            <a:endParaRPr lang="en-US" sz="1400" dirty="0"/>
          </a:p>
        </p:txBody>
      </p:sp>
      <p:sp>
        <p:nvSpPr>
          <p:cNvPr id="47" name="Shape 45"/>
          <p:cNvSpPr/>
          <p:nvPr/>
        </p:nvSpPr>
        <p:spPr>
          <a:xfrm>
            <a:off x="2706624" y="4178808"/>
            <a:ext cx="950976" cy="420624"/>
          </a:xfrm>
          <a:prstGeom prst="rect">
            <a:avLst>
              <a:gd name="adj" fmla="val 17391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8" name="Text 46"/>
          <p:cNvSpPr/>
          <p:nvPr/>
        </p:nvSpPr>
        <p:spPr>
          <a:xfrm>
            <a:off x="2706624" y="4178808"/>
            <a:ext cx="95097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help</a:t>
            </a:r>
            <a:endParaRPr lang="en-US" sz="1300" dirty="0"/>
          </a:p>
        </p:txBody>
      </p:sp>
      <p:sp>
        <p:nvSpPr>
          <p:cNvPr id="49" name="Text 47"/>
          <p:cNvSpPr/>
          <p:nvPr/>
        </p:nvSpPr>
        <p:spPr>
          <a:xfrm>
            <a:off x="3685032" y="4178808"/>
            <a:ext cx="320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</a:t>
            </a:r>
            <a:endParaRPr lang="en-US" sz="1400" dirty="0"/>
          </a:p>
        </p:txBody>
      </p:sp>
      <p:sp>
        <p:nvSpPr>
          <p:cNvPr id="50" name="Shape 48"/>
          <p:cNvSpPr/>
          <p:nvPr/>
        </p:nvSpPr>
        <p:spPr>
          <a:xfrm>
            <a:off x="4032504" y="4178808"/>
            <a:ext cx="950976" cy="420624"/>
          </a:xfrm>
          <a:prstGeom prst="rect">
            <a:avLst>
              <a:gd name="adj" fmla="val 17391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1" name="Text 49"/>
          <p:cNvSpPr/>
          <p:nvPr/>
        </p:nvSpPr>
        <p:spPr>
          <a:xfrm>
            <a:off x="4032504" y="4178808"/>
            <a:ext cx="95097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-ful</a:t>
            </a:r>
            <a:endParaRPr lang="en-US" sz="1300" dirty="0"/>
          </a:p>
        </p:txBody>
      </p:sp>
      <p:sp>
        <p:nvSpPr>
          <p:cNvPr id="52" name="Text 50"/>
          <p:cNvSpPr/>
          <p:nvPr/>
        </p:nvSpPr>
        <p:spPr>
          <a:xfrm>
            <a:off x="5056632" y="4178808"/>
            <a:ext cx="365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=</a:t>
            </a:r>
            <a:endParaRPr lang="en-US" sz="1800" dirty="0"/>
          </a:p>
        </p:txBody>
      </p:sp>
      <p:sp>
        <p:nvSpPr>
          <p:cNvPr id="53" name="Shape 51"/>
          <p:cNvSpPr/>
          <p:nvPr/>
        </p:nvSpPr>
        <p:spPr>
          <a:xfrm>
            <a:off x="5468112" y="4178808"/>
            <a:ext cx="2194560" cy="420624"/>
          </a:xfrm>
          <a:prstGeom prst="rect">
            <a:avLst>
              <a:gd name="adj" fmla="val 17391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5468112" y="4178808"/>
            <a:ext cx="21945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hopeful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 Word Definitions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4980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the word to its meaning: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1188720"/>
            <a:ext cx="2011680" cy="457200"/>
          </a:xfrm>
          <a:prstGeom prst="rect">
            <a:avLst>
              <a:gd name="adj" fmla="val 12000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65760" y="118872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hopeful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514600" y="1188720"/>
            <a:ext cx="6263640" cy="457200"/>
          </a:xfrm>
          <a:prstGeom prst="rect">
            <a:avLst>
              <a:gd name="adj" fmla="val 1200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651760" y="1188720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Feeling that something good will happen.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65760" y="1719072"/>
            <a:ext cx="2011680" cy="457200"/>
          </a:xfrm>
          <a:prstGeom prst="rect">
            <a:avLst>
              <a:gd name="adj" fmla="val 12000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365760" y="1719072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careful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2514600" y="1719072"/>
            <a:ext cx="6263640" cy="457200"/>
          </a:xfrm>
          <a:prstGeom prst="rect">
            <a:avLst>
              <a:gd name="adj" fmla="val 1200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651760" y="1719072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Enjoying fun and games; full of energy and fun.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65760" y="2249424"/>
            <a:ext cx="2011680" cy="457200"/>
          </a:xfrm>
          <a:prstGeom prst="rect">
            <a:avLst>
              <a:gd name="adj" fmla="val 12000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365760" y="2249424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powerful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2514600" y="2249424"/>
            <a:ext cx="6263640" cy="457200"/>
          </a:xfrm>
          <a:prstGeom prst="rect">
            <a:avLst>
              <a:gd name="adj" fmla="val 1200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651760" y="2249424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Having great strength or force.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365760" y="2779776"/>
            <a:ext cx="2011680" cy="457200"/>
          </a:xfrm>
          <a:prstGeom prst="rect">
            <a:avLst>
              <a:gd name="adj" fmla="val 12000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365760" y="2779776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playful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2514600" y="2779776"/>
            <a:ext cx="6263640" cy="457200"/>
          </a:xfrm>
          <a:prstGeom prst="rect">
            <a:avLst>
              <a:gd name="adj" fmla="val 1200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651760" y="2779776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Able to cause damage or hurt to someone or something.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365760" y="3310128"/>
            <a:ext cx="2011680" cy="457200"/>
          </a:xfrm>
          <a:prstGeom prst="rect">
            <a:avLst>
              <a:gd name="adj" fmla="val 12000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365760" y="3310128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harmful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2514600" y="3310128"/>
            <a:ext cx="6263640" cy="457200"/>
          </a:xfrm>
          <a:prstGeom prst="rect">
            <a:avLst>
              <a:gd name="adj" fmla="val 1200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651760" y="3310128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Noticeably happy and full of good spirits.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365760" y="3840480"/>
            <a:ext cx="2011680" cy="457200"/>
          </a:xfrm>
          <a:prstGeom prst="rect">
            <a:avLst>
              <a:gd name="adj" fmla="val 12000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365760" y="384048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grateful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2514600" y="3840480"/>
            <a:ext cx="6263640" cy="457200"/>
          </a:xfrm>
          <a:prstGeom prst="rect">
            <a:avLst>
              <a:gd name="adj" fmla="val 1200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651760" y="3840480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Feeling thankful for something kind someone has done.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365760" y="4370832"/>
            <a:ext cx="2011680" cy="457200"/>
          </a:xfrm>
          <a:prstGeom prst="rect">
            <a:avLst>
              <a:gd name="adj" fmla="val 12000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6" name="Text 34"/>
          <p:cNvSpPr/>
          <p:nvPr/>
        </p:nvSpPr>
        <p:spPr>
          <a:xfrm>
            <a:off x="365760" y="4370832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cheerful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2514600" y="4370832"/>
            <a:ext cx="6263640" cy="457200"/>
          </a:xfrm>
          <a:prstGeom prst="rect">
            <a:avLst>
              <a:gd name="adj" fmla="val 1200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651760" y="4370832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Giving close attention to avoid mistakes or danger.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Using '-ful' Words in Sentences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'ful'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Suffix: '-ful' = full of, having quality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49808"/>
            <a:ext cx="8412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these example sentences. Underline the '-ful' word and discuss its meaning.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1261872"/>
            <a:ext cx="8412480" cy="1005840"/>
          </a:xfrm>
          <a:prstGeom prst="rect">
            <a:avLst>
              <a:gd name="adj" fmla="val 9091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65760" y="1261872"/>
            <a:ext cx="502920" cy="1005840"/>
          </a:xfrm>
          <a:prstGeom prst="rect">
            <a:avLst>
              <a:gd name="adj" fmla="val 18182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13232" y="1261872"/>
            <a:ext cx="91440" cy="100584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1261872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960120" y="1307592"/>
            <a:ext cx="7635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cheerful puppy wagged its tail and made everyone in the room smile.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365760" y="2468880"/>
            <a:ext cx="8412480" cy="1005840"/>
          </a:xfrm>
          <a:prstGeom prst="rect">
            <a:avLst>
              <a:gd name="adj" fmla="val 9091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2468880"/>
            <a:ext cx="502920" cy="1005840"/>
          </a:xfrm>
          <a:prstGeom prst="rect">
            <a:avLst>
              <a:gd name="adj" fmla="val 18182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13232" y="2468880"/>
            <a:ext cx="91440" cy="100584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246888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960120" y="2514600"/>
            <a:ext cx="7635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must be careful when crossing a busy road.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365760" y="3675888"/>
            <a:ext cx="8412480" cy="1005840"/>
          </a:xfrm>
          <a:prstGeom prst="rect">
            <a:avLst>
              <a:gd name="adj" fmla="val 9091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65760" y="3675888"/>
            <a:ext cx="502920" cy="1005840"/>
          </a:xfrm>
          <a:prstGeom prst="rect">
            <a:avLst>
              <a:gd name="adj" fmla="val 18182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13232" y="3675888"/>
            <a:ext cx="91440" cy="100584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3675888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960120" y="3721608"/>
            <a:ext cx="7635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powerful storm knocked down several large trees in the park.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37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Labs — Suffix '-ful' — 3-Day Teaching Deck</dc:title>
  <dc:subject>PptxGenJS Presentation</dc:subject>
  <dc:creator>Word Labs</dc:creator>
  <cp:lastModifiedBy>Word Labs</cp:lastModifiedBy>
  <cp:revision>1</cp:revision>
  <dcterms:created xsi:type="dcterms:W3CDTF">2026-04-10T01:06:54Z</dcterms:created>
  <dcterms:modified xsi:type="dcterms:W3CDTF">2026-04-10T01:06:54Z</dcterms:modified>
</cp:coreProperties>
</file>